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58" r:id="rId6"/>
    <p:sldId id="261" r:id="rId7"/>
    <p:sldId id="262" r:id="rId8"/>
    <p:sldId id="263" r:id="rId9"/>
    <p:sldId id="272" r:id="rId10"/>
    <p:sldId id="267" r:id="rId11"/>
    <p:sldId id="273" r:id="rId12"/>
    <p:sldId id="268"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19" autoAdjust="0"/>
  </p:normalViewPr>
  <p:slideViewPr>
    <p:cSldViewPr snapToGrid="0">
      <p:cViewPr varScale="1">
        <p:scale>
          <a:sx n="91" d="100"/>
          <a:sy n="91" d="100"/>
        </p:scale>
        <p:origin x="139"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1/27/2021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2332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1007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1/27/2021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1/27/2021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1/27/2021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1/27/2021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 id="2147483664" r:id="rId10"/>
    <p:sldLayoutId id="2147483666"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8.xml"/><Relationship Id="rId1" Type="http://schemas.openxmlformats.org/officeDocument/2006/relationships/themeOverride" Target="../theme/themeOverride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8.xml"/><Relationship Id="rId1" Type="http://schemas.openxmlformats.org/officeDocument/2006/relationships/themeOverride" Target="../theme/themeOverride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bstract image">
            <a:extLst>
              <a:ext uri="{FF2B5EF4-FFF2-40B4-BE49-F238E27FC236}">
                <a16:creationId xmlns:a16="http://schemas.microsoft.com/office/drawing/2014/main" id="{6D3BA21E-E6C8-4E14-8E53-C5DF567E9D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79" cy="6857990"/>
          </a:xfrm>
          <a:prstGeom prst="rect">
            <a:avLst/>
          </a:prstGeom>
        </p:spPr>
      </p:pic>
      <p:sp>
        <p:nvSpPr>
          <p:cNvPr id="64" name="Rectangle 59">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65" name="Rectangle 61">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276055" y="2350017"/>
            <a:ext cx="4775075" cy="1630906"/>
          </a:xfrm>
        </p:spPr>
        <p:txBody>
          <a:bodyPr>
            <a:normAutofit/>
          </a:bodyPr>
          <a:lstStyle/>
          <a:p>
            <a:r>
              <a:rPr lang="en-US" sz="4400" dirty="0">
                <a:solidFill>
                  <a:schemeClr val="tx1"/>
                </a:solidFill>
              </a:rPr>
              <a:t>Concert halls in Switzerland</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276055" y="3990546"/>
            <a:ext cx="4775075" cy="559656"/>
          </a:xfrm>
        </p:spPr>
        <p:txBody>
          <a:bodyPr>
            <a:normAutofit/>
          </a:bodyPr>
          <a:lstStyle/>
          <a:p>
            <a:r>
              <a:rPr lang="en-US" dirty="0">
                <a:solidFill>
                  <a:schemeClr val="tx1"/>
                </a:solidFill>
              </a:rPr>
              <a:t>A territorial analytic study</a:t>
            </a:r>
          </a:p>
        </p:txBody>
      </p:sp>
    </p:spTree>
    <p:extLst>
      <p:ext uri="{BB962C8B-B14F-4D97-AF65-F5344CB8AC3E}">
        <p14:creationId xmlns:p14="http://schemas.microsoft.com/office/powerpoint/2010/main" val="173669318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29" name="Rectangle 22">
            <a:extLst>
              <a:ext uri="{FF2B5EF4-FFF2-40B4-BE49-F238E27FC236}">
                <a16:creationId xmlns:a16="http://schemas.microsoft.com/office/drawing/2014/main" id="{F5380E9A-163E-4576-BCDD-0A450B7E90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9943" y="237744"/>
            <a:ext cx="7652977" cy="6382512"/>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4">
            <a:extLst>
              <a:ext uri="{FF2B5EF4-FFF2-40B4-BE49-F238E27FC236}">
                <a16:creationId xmlns:a16="http://schemas.microsoft.com/office/drawing/2014/main" id="{88DDEF77-9746-4D83-91F9-442A2487E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17103" y="374904"/>
            <a:ext cx="7340156" cy="6108192"/>
          </a:xfrm>
          <a:prstGeom prst="rect">
            <a:avLst/>
          </a:prstGeom>
          <a:noFill/>
          <a:ln w="6350" cap="sq">
            <a:solidFill>
              <a:schemeClr val="tx1">
                <a:lumMod val="65000"/>
                <a:lumOff val="3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4566190" y="1800374"/>
            <a:ext cx="6718433" cy="1746504"/>
          </a:xfrm>
        </p:spPr>
        <p:txBody>
          <a:bodyPr>
            <a:normAutofit fontScale="90000"/>
          </a:bodyPr>
          <a:lstStyle/>
          <a:p>
            <a:r>
              <a:rPr lang="fr-CH" b="1" dirty="0"/>
              <a:t>VI. Conclusion : </a:t>
            </a:r>
            <a:r>
              <a:rPr lang="fr-CH" b="1" dirty="0" err="1"/>
              <a:t>going</a:t>
            </a:r>
            <a:r>
              <a:rPr lang="fr-CH" b="1" dirty="0"/>
              <a:t> </a:t>
            </a:r>
            <a:r>
              <a:rPr lang="fr-CH" b="1" dirty="0" err="1"/>
              <a:t>further</a:t>
            </a:r>
            <a:br>
              <a:rPr lang="fr-CH" b="1" dirty="0"/>
            </a:br>
            <a:br>
              <a:rPr lang="fr-CH" b="1" dirty="0"/>
            </a:br>
            <a:br>
              <a:rPr lang="en-GB" sz="1600" b="1" dirty="0"/>
            </a:br>
            <a:br>
              <a:rPr lang="en-GB" sz="1600" b="1" dirty="0"/>
            </a:br>
            <a:br>
              <a:rPr lang="en-GB" sz="1600" b="1" dirty="0"/>
            </a:br>
            <a:r>
              <a:rPr lang="en-GB" sz="1600" b="1" dirty="0"/>
              <a:t>To conclude, thanks for your attention, and hopefully this gives a first glimpse at how numbers and data can improve our knowledge of the cultural scene in a given country.</a:t>
            </a:r>
            <a:br>
              <a:rPr lang="en-GB" sz="1600" b="1" dirty="0"/>
            </a:br>
            <a:r>
              <a:rPr lang="en-GB" sz="1600" b="1" dirty="0"/>
              <a:t>Lots of ideas, will come, with more data.</a:t>
            </a:r>
            <a:br>
              <a:rPr lang="en-GB" sz="1600" b="1" dirty="0"/>
            </a:br>
            <a:r>
              <a:rPr lang="en-GB" sz="1600" b="1" dirty="0"/>
              <a:t>It would be interesting to create a more detailed study, focusing on a smaller subset of towns, having the same kind of characteristics, and then try to build a better indicator, going probably further than only Switzerland, to have enough data, so data the results can be put into comparison with what is the situation in different countries (especially those cited as examples, Dublin, or Amsterdam).</a:t>
            </a:r>
            <a:br>
              <a:rPr lang="en-GB" sz="1600" b="1" dirty="0"/>
            </a:br>
            <a:br>
              <a:rPr lang="en-GB" sz="1600" b="1" dirty="0"/>
            </a:br>
            <a:br>
              <a:rPr lang="en-GB" sz="1600" b="1" dirty="0"/>
            </a:br>
            <a:br>
              <a:rPr lang="en-GB" sz="1600" b="1" dirty="0"/>
            </a:br>
            <a:endParaRPr lang="fr-CH" sz="1600" b="1" dirty="0"/>
          </a:p>
        </p:txBody>
      </p:sp>
    </p:spTree>
    <p:extLst>
      <p:ext uri="{BB962C8B-B14F-4D97-AF65-F5344CB8AC3E}">
        <p14:creationId xmlns:p14="http://schemas.microsoft.com/office/powerpoint/2010/main" val="1119691664"/>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79" cy="6857990"/>
          </a:xfrm>
          <a:prstGeom prst="rect">
            <a:avLst/>
          </a:prstGeom>
        </p:spPr>
      </p:pic>
      <p:sp>
        <p:nvSpPr>
          <p:cNvPr id="29" name="Rectangle 22">
            <a:extLst>
              <a:ext uri="{FF2B5EF4-FFF2-40B4-BE49-F238E27FC236}">
                <a16:creationId xmlns:a16="http://schemas.microsoft.com/office/drawing/2014/main" id="{F5380E9A-163E-4576-BCDD-0A450B7E90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9943" y="237744"/>
            <a:ext cx="7652977" cy="6382512"/>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4">
            <a:extLst>
              <a:ext uri="{FF2B5EF4-FFF2-40B4-BE49-F238E27FC236}">
                <a16:creationId xmlns:a16="http://schemas.microsoft.com/office/drawing/2014/main" id="{88DDEF77-9746-4D83-91F9-442A2487E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17103" y="374904"/>
            <a:ext cx="7340156" cy="6108192"/>
          </a:xfrm>
          <a:prstGeom prst="rect">
            <a:avLst/>
          </a:prstGeom>
          <a:noFill/>
          <a:ln w="6350" cap="sq">
            <a:solidFill>
              <a:schemeClr val="tx1">
                <a:lumMod val="65000"/>
                <a:lumOff val="3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4532029" y="2555748"/>
            <a:ext cx="6718433" cy="1746504"/>
          </a:xfrm>
        </p:spPr>
        <p:txBody>
          <a:bodyPr>
            <a:normAutofit fontScale="90000"/>
          </a:bodyPr>
          <a:lstStyle/>
          <a:p>
            <a:r>
              <a:rPr lang="fr-CH" b="1" dirty="0"/>
              <a:t>I. Introduction</a:t>
            </a:r>
            <a:br>
              <a:rPr lang="fr-CH" b="1" dirty="0"/>
            </a:br>
            <a:br>
              <a:rPr lang="fr-CH" b="1" dirty="0"/>
            </a:br>
            <a:r>
              <a:rPr lang="en-GB" sz="1600" b="1" dirty="0"/>
              <a:t>Culture is a major factor when measuring the attractivity of a city, it is monitored by the authorities and resources are invested every year (In Hungary 3.2% of the budget is dedicated to culture).</a:t>
            </a:r>
            <a:br>
              <a:rPr lang="en-GB" sz="1600" b="1" dirty="0"/>
            </a:br>
            <a:br>
              <a:rPr lang="en-GB" sz="1600" b="1" dirty="0"/>
            </a:br>
            <a:r>
              <a:rPr lang="en-GB" sz="1600" b="1" dirty="0"/>
              <a:t>There are regular discussions about cultural funding's, and here in Switzerland, the language situation (with 4 different official languages, but we will probably not have '</a:t>
            </a:r>
            <a:r>
              <a:rPr lang="en-GB" sz="1600" b="1" dirty="0" err="1"/>
              <a:t>Romanche</a:t>
            </a:r>
            <a:r>
              <a:rPr lang="en-GB" sz="1600" b="1" dirty="0"/>
              <a:t>' speaking cities, given it is a rural population, and represents less than one % to the total population), and the federal regime, with highly independent states (called ‘canton’), makes this issue even more closely followed.</a:t>
            </a:r>
            <a:br>
              <a:rPr lang="en-GB" sz="1600" b="1" dirty="0"/>
            </a:br>
            <a:br>
              <a:rPr lang="en-GB" sz="1600" b="1" dirty="0"/>
            </a:br>
            <a:r>
              <a:rPr lang="en-GB" sz="1600" b="1" dirty="0"/>
              <a:t>One of the component of cultural activity, is the music scene, and one way to measure how lively is the musical scene in a city, is through the concert halls.</a:t>
            </a:r>
            <a:br>
              <a:rPr lang="en-GB" sz="1600" b="1" dirty="0"/>
            </a:br>
            <a:br>
              <a:rPr lang="en-GB" sz="1600" b="1" dirty="0"/>
            </a:br>
            <a:r>
              <a:rPr lang="en-GB" sz="1600" b="1" dirty="0"/>
              <a:t>The following study, aims to compare the major cities in </a:t>
            </a:r>
            <a:r>
              <a:rPr lang="en-GB" sz="1600" b="1" dirty="0" err="1"/>
              <a:t>Swizerland</a:t>
            </a:r>
            <a:r>
              <a:rPr lang="en-GB" sz="1600" b="1" dirty="0"/>
              <a:t> in terms of concert halls per capita, to provide an insight to the federal authorities, music professionals or simply to people interested in the cultural state of things from a numbers perspective, on the current distribution of the venues between the cities, opening the door for more focused studies on the budget side of things, to see how the discrepancies, if any, between the different territories could be explained, solved.</a:t>
            </a:r>
            <a:br>
              <a:rPr lang="en-GB" sz="1600" b="1" dirty="0"/>
            </a:br>
            <a:br>
              <a:rPr lang="en-GB" sz="1600" b="1" dirty="0"/>
            </a:br>
            <a:r>
              <a:rPr lang="en-GB" sz="1600" b="1" dirty="0"/>
              <a:t>By producing statistics such as number of venues per capita for each city, we should be able to have a look at the territorial repartition. </a:t>
            </a:r>
            <a:r>
              <a:rPr lang="en-GB" sz="1600" b="1" dirty="0">
                <a:solidFill>
                  <a:srgbClr val="FF0000"/>
                </a:solidFill>
              </a:rPr>
              <a:t>As an experimentation, </a:t>
            </a:r>
            <a:r>
              <a:rPr lang="en-GB" sz="1600" b="1" dirty="0"/>
              <a:t>we will try, to create clusters of city by using machine learning library at the end of this document.</a:t>
            </a:r>
            <a:endParaRPr lang="fr-CH" sz="1600" b="1" dirty="0"/>
          </a:p>
        </p:txBody>
      </p:sp>
    </p:spTree>
    <p:extLst>
      <p:ext uri="{BB962C8B-B14F-4D97-AF65-F5344CB8AC3E}">
        <p14:creationId xmlns:p14="http://schemas.microsoft.com/office/powerpoint/2010/main" val="121601030"/>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29" name="Rectangle 22">
            <a:extLst>
              <a:ext uri="{FF2B5EF4-FFF2-40B4-BE49-F238E27FC236}">
                <a16:creationId xmlns:a16="http://schemas.microsoft.com/office/drawing/2014/main" id="{F5380E9A-163E-4576-BCDD-0A450B7E90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9943" y="237744"/>
            <a:ext cx="7652977" cy="6382512"/>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4">
            <a:extLst>
              <a:ext uri="{FF2B5EF4-FFF2-40B4-BE49-F238E27FC236}">
                <a16:creationId xmlns:a16="http://schemas.microsoft.com/office/drawing/2014/main" id="{88DDEF77-9746-4D83-91F9-442A2487E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17103" y="374904"/>
            <a:ext cx="7340156" cy="6108192"/>
          </a:xfrm>
          <a:prstGeom prst="rect">
            <a:avLst/>
          </a:prstGeom>
          <a:noFill/>
          <a:ln w="6350" cap="sq">
            <a:solidFill>
              <a:schemeClr val="tx1">
                <a:lumMod val="65000"/>
                <a:lumOff val="3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4556251" y="1682496"/>
            <a:ext cx="6718433" cy="1746504"/>
          </a:xfrm>
        </p:spPr>
        <p:txBody>
          <a:bodyPr>
            <a:normAutofit fontScale="90000"/>
          </a:bodyPr>
          <a:lstStyle/>
          <a:p>
            <a:r>
              <a:rPr lang="fr-CH" b="1" dirty="0"/>
              <a:t>II. Data</a:t>
            </a:r>
            <a:br>
              <a:rPr lang="fr-CH" b="1" dirty="0"/>
            </a:br>
            <a:br>
              <a:rPr lang="fr-CH" b="1" dirty="0"/>
            </a:br>
            <a:r>
              <a:rPr lang="en-GB" sz="1600" b="1" dirty="0"/>
              <a:t>To explore Switzerland music venues, we will rely on two data sources </a:t>
            </a:r>
            <a:br>
              <a:rPr lang="en-GB" sz="1600" b="1" dirty="0"/>
            </a:br>
            <a:br>
              <a:rPr lang="en-GB" sz="1600" b="1" dirty="0"/>
            </a:br>
            <a:r>
              <a:rPr lang="en-GB" sz="1600" b="1" dirty="0"/>
              <a:t>A. Foursquare API </a:t>
            </a:r>
            <a:br>
              <a:rPr lang="en-GB" sz="1600" b="1" dirty="0"/>
            </a:br>
            <a:br>
              <a:rPr lang="en-GB" sz="1600" b="1" dirty="0"/>
            </a:br>
            <a:r>
              <a:rPr lang="en-GB" sz="1600" b="1" dirty="0"/>
              <a:t>Will allow us, to gather information on venues, in this study, we are mainly focused on the categories of the venues, and their locations.</a:t>
            </a:r>
            <a:br>
              <a:rPr lang="en-GB" sz="1600" b="1" dirty="0"/>
            </a:br>
            <a:r>
              <a:rPr lang="en-GB" sz="1600" b="1" dirty="0"/>
              <a:t>In the methodology part, we will discuss more technical details that have a big impact on our study</a:t>
            </a:r>
            <a:br>
              <a:rPr lang="en-GB" sz="1600" b="1" dirty="0"/>
            </a:br>
            <a:br>
              <a:rPr lang="en-GB" sz="1600" b="1" dirty="0"/>
            </a:br>
            <a:br>
              <a:rPr lang="en-GB" sz="1600" b="1" dirty="0"/>
            </a:br>
            <a:br>
              <a:rPr lang="en-GB" sz="1600" b="1" dirty="0"/>
            </a:br>
            <a:r>
              <a:rPr lang="en-GB" sz="1600" b="1" dirty="0"/>
              <a:t>B. Simple Maps</a:t>
            </a:r>
            <a:br>
              <a:rPr lang="en-GB" sz="1600" b="1" dirty="0"/>
            </a:br>
            <a:br>
              <a:rPr lang="en-GB" sz="1600" b="1" dirty="0"/>
            </a:br>
            <a:r>
              <a:rPr lang="en-GB" sz="1600" b="1" dirty="0"/>
              <a:t>Will allow us to retrieve basic data on Swiss cities, such as their geospatial coordinates (needed for drawing maps), the population, or the ‘canton’ to which they belong</a:t>
            </a:r>
            <a:endParaRPr lang="fr-CH" sz="1600" b="1" dirty="0"/>
          </a:p>
        </p:txBody>
      </p:sp>
      <p:pic>
        <p:nvPicPr>
          <p:cNvPr id="5" name="Picture 4">
            <a:extLst>
              <a:ext uri="{FF2B5EF4-FFF2-40B4-BE49-F238E27FC236}">
                <a16:creationId xmlns:a16="http://schemas.microsoft.com/office/drawing/2014/main" id="{A452305A-D659-48B3-98E7-07743775D734}"/>
              </a:ext>
            </a:extLst>
          </p:cNvPr>
          <p:cNvPicPr>
            <a:picLocks noChangeAspect="1"/>
          </p:cNvPicPr>
          <p:nvPr/>
        </p:nvPicPr>
        <p:blipFill>
          <a:blip r:embed="rId3"/>
          <a:stretch>
            <a:fillRect/>
          </a:stretch>
        </p:blipFill>
        <p:spPr>
          <a:xfrm>
            <a:off x="321716" y="2077279"/>
            <a:ext cx="3475652" cy="2246243"/>
          </a:xfrm>
          <a:prstGeom prst="rect">
            <a:avLst/>
          </a:prstGeom>
        </p:spPr>
      </p:pic>
    </p:spTree>
    <p:extLst>
      <p:ext uri="{BB962C8B-B14F-4D97-AF65-F5344CB8AC3E}">
        <p14:creationId xmlns:p14="http://schemas.microsoft.com/office/powerpoint/2010/main" val="385877575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29" name="Rectangle 22">
            <a:extLst>
              <a:ext uri="{FF2B5EF4-FFF2-40B4-BE49-F238E27FC236}">
                <a16:creationId xmlns:a16="http://schemas.microsoft.com/office/drawing/2014/main" id="{F5380E9A-163E-4576-BCDD-0A450B7E90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9943" y="237744"/>
            <a:ext cx="7652977" cy="6382512"/>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4">
            <a:extLst>
              <a:ext uri="{FF2B5EF4-FFF2-40B4-BE49-F238E27FC236}">
                <a16:creationId xmlns:a16="http://schemas.microsoft.com/office/drawing/2014/main" id="{88DDEF77-9746-4D83-91F9-442A2487E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17103" y="374904"/>
            <a:ext cx="7340156" cy="6108192"/>
          </a:xfrm>
          <a:prstGeom prst="rect">
            <a:avLst/>
          </a:prstGeom>
          <a:noFill/>
          <a:ln w="6350" cap="sq">
            <a:solidFill>
              <a:schemeClr val="tx1">
                <a:lumMod val="65000"/>
                <a:lumOff val="3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4516494" y="1840130"/>
            <a:ext cx="6718433" cy="1746504"/>
          </a:xfrm>
        </p:spPr>
        <p:txBody>
          <a:bodyPr>
            <a:normAutofit fontScale="90000"/>
          </a:bodyPr>
          <a:lstStyle/>
          <a:p>
            <a:r>
              <a:rPr lang="fr-CH" b="1" dirty="0"/>
              <a:t>III. </a:t>
            </a:r>
            <a:r>
              <a:rPr lang="fr-CH" b="1" dirty="0" err="1"/>
              <a:t>Methodology</a:t>
            </a:r>
            <a:r>
              <a:rPr lang="fr-CH" b="1" dirty="0"/>
              <a:t> (1/3)</a:t>
            </a:r>
            <a:br>
              <a:rPr lang="fr-CH" b="1" dirty="0"/>
            </a:br>
            <a:br>
              <a:rPr lang="fr-CH" b="1" dirty="0"/>
            </a:br>
            <a:br>
              <a:rPr lang="en-GB" sz="1600" b="1" dirty="0"/>
            </a:br>
            <a:br>
              <a:rPr lang="en-GB" sz="1600" b="1" dirty="0"/>
            </a:br>
            <a:br>
              <a:rPr lang="en-GB" sz="1600" b="1" dirty="0"/>
            </a:br>
            <a:r>
              <a:rPr lang="en-GB" sz="1600" b="1" dirty="0"/>
              <a:t>A. Cleaning the data</a:t>
            </a:r>
            <a:br>
              <a:rPr lang="en-GB" sz="1600" b="1" dirty="0"/>
            </a:br>
            <a:br>
              <a:rPr lang="en-GB" sz="1600" b="1" dirty="0"/>
            </a:br>
            <a:br>
              <a:rPr lang="en-GB" sz="1600" b="1" dirty="0"/>
            </a:br>
            <a:r>
              <a:rPr lang="en-GB" sz="1600" b="1" dirty="0"/>
              <a:t>As stated in the data part, we have gathered the information on the venues through Foursquare API, under some constraints :</a:t>
            </a:r>
            <a:br>
              <a:rPr lang="en-GB" sz="1600" b="1" dirty="0"/>
            </a:br>
            <a:r>
              <a:rPr lang="en-GB" sz="1600" b="1" dirty="0"/>
              <a:t>- Limited number of calls to the API allowed per day</a:t>
            </a:r>
            <a:br>
              <a:rPr lang="en-GB" sz="1600" b="1" dirty="0"/>
            </a:br>
            <a:r>
              <a:rPr lang="en-GB" sz="1600" b="1" dirty="0"/>
              <a:t>- Limits in the data reliability</a:t>
            </a:r>
            <a:br>
              <a:rPr lang="en-GB" sz="1600" b="1" dirty="0"/>
            </a:br>
            <a:br>
              <a:rPr lang="en-GB" sz="1600" b="1" dirty="0"/>
            </a:br>
            <a:r>
              <a:rPr lang="en-GB" sz="1600" b="1" dirty="0"/>
              <a:t>In order to make the most of what we had, we have filtered the tables through several manual steps,  the details are available in the notebook attached to this presentation.</a:t>
            </a:r>
            <a:br>
              <a:rPr lang="en-GB" sz="1600" b="1" dirty="0"/>
            </a:br>
            <a:br>
              <a:rPr lang="en-GB" sz="1600" b="1" dirty="0"/>
            </a:br>
            <a:r>
              <a:rPr lang="en-GB" sz="1600" b="1" dirty="0"/>
              <a:t>B. Merging the two data sources</a:t>
            </a:r>
            <a:br>
              <a:rPr lang="en-GB" sz="1600" b="1" dirty="0"/>
            </a:br>
            <a:br>
              <a:rPr lang="en-GB" sz="1600" b="1" dirty="0"/>
            </a:br>
            <a:r>
              <a:rPr lang="en-GB" sz="1600" b="1" dirty="0"/>
              <a:t>Once the quality of the data on the venues was considered ‘acceptable’ both sources were merged in order to create the input for our </a:t>
            </a:r>
            <a:endParaRPr lang="fr-CH" sz="1600" b="1" dirty="0"/>
          </a:p>
        </p:txBody>
      </p:sp>
    </p:spTree>
    <p:extLst>
      <p:ext uri="{BB962C8B-B14F-4D97-AF65-F5344CB8AC3E}">
        <p14:creationId xmlns:p14="http://schemas.microsoft.com/office/powerpoint/2010/main" val="4124783038"/>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29" name="Rectangle 22">
            <a:extLst>
              <a:ext uri="{FF2B5EF4-FFF2-40B4-BE49-F238E27FC236}">
                <a16:creationId xmlns:a16="http://schemas.microsoft.com/office/drawing/2014/main" id="{F5380E9A-163E-4576-BCDD-0A450B7E90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9943" y="237744"/>
            <a:ext cx="7652977" cy="6382512"/>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4">
            <a:extLst>
              <a:ext uri="{FF2B5EF4-FFF2-40B4-BE49-F238E27FC236}">
                <a16:creationId xmlns:a16="http://schemas.microsoft.com/office/drawing/2014/main" id="{88DDEF77-9746-4D83-91F9-442A2487E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17103" y="374904"/>
            <a:ext cx="7340156" cy="6108192"/>
          </a:xfrm>
          <a:prstGeom prst="rect">
            <a:avLst/>
          </a:prstGeom>
          <a:noFill/>
          <a:ln w="6350" cap="sq">
            <a:solidFill>
              <a:schemeClr val="tx1">
                <a:lumMod val="65000"/>
                <a:lumOff val="3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4417103" y="2118426"/>
            <a:ext cx="6718433" cy="1746504"/>
          </a:xfrm>
        </p:spPr>
        <p:txBody>
          <a:bodyPr>
            <a:normAutofit fontScale="90000"/>
          </a:bodyPr>
          <a:lstStyle/>
          <a:p>
            <a:r>
              <a:rPr lang="fr-CH" b="1" dirty="0"/>
              <a:t>III. </a:t>
            </a:r>
            <a:r>
              <a:rPr lang="fr-CH" b="1" dirty="0" err="1"/>
              <a:t>Methodology</a:t>
            </a:r>
            <a:r>
              <a:rPr lang="fr-CH" b="1" dirty="0"/>
              <a:t> (2/2)</a:t>
            </a:r>
            <a:br>
              <a:rPr lang="fr-CH" b="1" dirty="0"/>
            </a:br>
            <a:br>
              <a:rPr lang="en-GB" sz="1600" b="1" dirty="0"/>
            </a:br>
            <a:br>
              <a:rPr lang="en-GB" sz="1600" b="1" dirty="0"/>
            </a:br>
            <a:r>
              <a:rPr lang="en-GB" sz="1600" b="1" dirty="0"/>
              <a:t>C. Statistics to produce</a:t>
            </a:r>
            <a:br>
              <a:rPr lang="en-GB" sz="1600" b="1" dirty="0"/>
            </a:br>
            <a:br>
              <a:rPr lang="en-GB" sz="1600" b="1" dirty="0"/>
            </a:br>
            <a:r>
              <a:rPr lang="en-GB" sz="1600" b="1" dirty="0"/>
              <a:t>A repartition of the concert venues by ‘Canton’, will provide a first outlook on how balanced is the distribution of the music venues in Switzerland (Table A)</a:t>
            </a:r>
            <a:br>
              <a:rPr lang="en-GB" sz="1600" b="1" dirty="0"/>
            </a:br>
            <a:br>
              <a:rPr lang="en-GB" sz="1600" b="1" dirty="0"/>
            </a:br>
            <a:r>
              <a:rPr lang="en-GB" sz="1600" b="1" dirty="0"/>
              <a:t>A table providing the concert venue per capita for each city will allow us to have a first statistical answer to this question (Table B)</a:t>
            </a:r>
            <a:br>
              <a:rPr lang="en-GB" sz="1600" b="1" dirty="0"/>
            </a:br>
            <a:br>
              <a:rPr lang="en-GB" sz="1600" b="1" dirty="0"/>
            </a:br>
            <a:br>
              <a:rPr lang="en-GB" sz="1600" b="1" dirty="0"/>
            </a:br>
            <a:br>
              <a:rPr lang="en-GB" sz="1600" b="1" dirty="0"/>
            </a:br>
            <a:r>
              <a:rPr lang="en-GB" sz="1600" b="1" dirty="0"/>
              <a:t>D. Visual Analysis</a:t>
            </a:r>
            <a:br>
              <a:rPr lang="en-GB" sz="1600" b="1" dirty="0"/>
            </a:br>
            <a:br>
              <a:rPr lang="en-GB" sz="1600" b="1" dirty="0"/>
            </a:br>
            <a:r>
              <a:rPr lang="en-GB" sz="1600" b="1" dirty="0"/>
              <a:t>In addition to the tables, we will have two figures to help us read the data:0</a:t>
            </a:r>
            <a:br>
              <a:rPr lang="en-GB" sz="1600" b="1" dirty="0"/>
            </a:br>
            <a:r>
              <a:rPr lang="en-GB" sz="1600" b="1" dirty="0"/>
              <a:t>- A horizontal bar chart, describing the table A.</a:t>
            </a:r>
            <a:br>
              <a:rPr lang="en-GB" sz="1600" b="1" dirty="0"/>
            </a:br>
            <a:r>
              <a:rPr lang="en-GB" sz="1600" b="1" dirty="0"/>
              <a:t>- Various maps, will add,  visibility to the geographical part of the study.</a:t>
            </a:r>
            <a:br>
              <a:rPr lang="en-GB" sz="1600" b="1" dirty="0"/>
            </a:br>
            <a:br>
              <a:rPr lang="en-GB" sz="1600" b="1" dirty="0"/>
            </a:br>
            <a:r>
              <a:rPr lang="en-GB" sz="1600" b="1" dirty="0"/>
              <a:t>E. Clustering</a:t>
            </a:r>
            <a:br>
              <a:rPr lang="en-GB" sz="1600" b="1" dirty="0"/>
            </a:br>
            <a:br>
              <a:rPr lang="en-GB" sz="1600" b="1" dirty="0"/>
            </a:br>
            <a:r>
              <a:rPr lang="en-GB" sz="1600" b="1" dirty="0"/>
              <a:t>Finally, using, scikit library, we will try to cluster the swiss cities, to 4 different groups, based on the criteria ‘number of venues per capita’.</a:t>
            </a:r>
            <a:br>
              <a:rPr lang="en-GB" sz="1600" b="1" dirty="0"/>
            </a:br>
            <a:r>
              <a:rPr lang="en-GB" sz="1600" b="1" dirty="0"/>
              <a:t>As this part is only a complement to the statistical exploration, we will stay really basic in our method, using the scikit library.</a:t>
            </a:r>
            <a:br>
              <a:rPr lang="en-GB" sz="1600" b="1" dirty="0"/>
            </a:br>
            <a:endParaRPr lang="fr-CH" sz="1600" b="1" dirty="0"/>
          </a:p>
        </p:txBody>
      </p:sp>
    </p:spTree>
    <p:extLst>
      <p:ext uri="{BB962C8B-B14F-4D97-AF65-F5344CB8AC3E}">
        <p14:creationId xmlns:p14="http://schemas.microsoft.com/office/powerpoint/2010/main" val="2888816423"/>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11" name="Text Placeholder 10">
            <a:extLst>
              <a:ext uri="{FF2B5EF4-FFF2-40B4-BE49-F238E27FC236}">
                <a16:creationId xmlns:a16="http://schemas.microsoft.com/office/drawing/2014/main" id="{0177858D-43B4-4831-84B7-1AC264A93FCA}"/>
              </a:ext>
            </a:extLst>
          </p:cNvPr>
          <p:cNvSpPr>
            <a:spLocks noGrp="1"/>
          </p:cNvSpPr>
          <p:nvPr>
            <p:ph type="body" sz="half" idx="2"/>
          </p:nvPr>
        </p:nvSpPr>
        <p:spPr>
          <a:xfrm>
            <a:off x="5642576" y="1195806"/>
            <a:ext cx="4020483" cy="2562605"/>
          </a:xfrm>
        </p:spPr>
        <p:style>
          <a:lnRef idx="1">
            <a:schemeClr val="accent1"/>
          </a:lnRef>
          <a:fillRef idx="2">
            <a:schemeClr val="accent1"/>
          </a:fillRef>
          <a:effectRef idx="1">
            <a:schemeClr val="accent1"/>
          </a:effectRef>
          <a:fontRef idx="minor">
            <a:schemeClr val="dk1"/>
          </a:fontRef>
        </p:style>
        <p:txBody>
          <a:bodyPr>
            <a:normAutofit/>
          </a:bodyPr>
          <a:lstStyle/>
          <a:p>
            <a:r>
              <a:rPr lang="fr-CH" dirty="0"/>
              <a:t>The top five </a:t>
            </a:r>
            <a:r>
              <a:rPr lang="fr-CH" dirty="0" err="1"/>
              <a:t>ranks</a:t>
            </a:r>
            <a:r>
              <a:rPr lang="fr-CH" dirty="0"/>
              <a:t>, are </a:t>
            </a:r>
            <a:r>
              <a:rPr lang="fr-CH" dirty="0" err="1"/>
              <a:t>attributed</a:t>
            </a:r>
            <a:r>
              <a:rPr lang="fr-CH" dirty="0"/>
              <a:t> to </a:t>
            </a:r>
            <a:r>
              <a:rPr lang="fr-CH" dirty="0" err="1"/>
              <a:t>small</a:t>
            </a:r>
            <a:r>
              <a:rPr lang="fr-CH" dirty="0"/>
              <a:t> </a:t>
            </a:r>
            <a:r>
              <a:rPr lang="fr-CH" dirty="0" err="1"/>
              <a:t>cities</a:t>
            </a:r>
            <a:r>
              <a:rPr lang="fr-CH" dirty="0"/>
              <a:t>, </a:t>
            </a:r>
            <a:r>
              <a:rPr lang="fr-CH" dirty="0" err="1"/>
              <a:t>this</a:t>
            </a:r>
            <a:r>
              <a:rPr lang="fr-CH" dirty="0"/>
              <a:t> highlights a </a:t>
            </a:r>
            <a:r>
              <a:rPr lang="fr-CH" dirty="0" err="1"/>
              <a:t>bias</a:t>
            </a:r>
            <a:r>
              <a:rPr lang="fr-CH" dirty="0"/>
              <a:t>, in </a:t>
            </a:r>
            <a:r>
              <a:rPr lang="fr-CH" dirty="0" err="1"/>
              <a:t>our</a:t>
            </a:r>
            <a:r>
              <a:rPr lang="fr-CH" dirty="0"/>
              <a:t> </a:t>
            </a:r>
            <a:r>
              <a:rPr lang="fr-CH" dirty="0" err="1"/>
              <a:t>indicator</a:t>
            </a:r>
            <a:r>
              <a:rPr lang="fr-CH" dirty="0"/>
              <a:t> (venue per capita) </a:t>
            </a:r>
            <a:r>
              <a:rPr lang="fr-CH" dirty="0" err="1"/>
              <a:t>which</a:t>
            </a:r>
            <a:r>
              <a:rPr lang="fr-CH" dirty="0"/>
              <a:t> </a:t>
            </a:r>
            <a:r>
              <a:rPr lang="fr-CH" dirty="0" err="1"/>
              <a:t>will</a:t>
            </a:r>
            <a:r>
              <a:rPr lang="fr-CH" dirty="0"/>
              <a:t> </a:t>
            </a:r>
            <a:r>
              <a:rPr lang="fr-CH" dirty="0" err="1"/>
              <a:t>make</a:t>
            </a:r>
            <a:r>
              <a:rPr lang="fr-CH" dirty="0"/>
              <a:t> </a:t>
            </a:r>
            <a:r>
              <a:rPr lang="fr-CH" dirty="0" err="1"/>
              <a:t>some</a:t>
            </a:r>
            <a:r>
              <a:rPr lang="fr-CH" dirty="0"/>
              <a:t> </a:t>
            </a:r>
            <a:r>
              <a:rPr lang="fr-CH" dirty="0" err="1"/>
              <a:t>cities</a:t>
            </a:r>
            <a:r>
              <a:rPr lang="fr-CH" dirty="0"/>
              <a:t> stand out, </a:t>
            </a:r>
            <a:r>
              <a:rPr lang="fr-CH" dirty="0" err="1"/>
              <a:t>because</a:t>
            </a:r>
            <a:r>
              <a:rPr lang="fr-CH" dirty="0"/>
              <a:t> of the population, ‘Bad </a:t>
            </a:r>
            <a:r>
              <a:rPr lang="fr-CH" dirty="0" err="1"/>
              <a:t>Zurzach</a:t>
            </a:r>
            <a:r>
              <a:rPr lang="fr-CH" dirty="0"/>
              <a:t>’ </a:t>
            </a:r>
            <a:r>
              <a:rPr lang="fr-CH" dirty="0" err="1"/>
              <a:t>is</a:t>
            </a:r>
            <a:r>
              <a:rPr lang="fr-CH" dirty="0"/>
              <a:t> an </a:t>
            </a:r>
            <a:r>
              <a:rPr lang="fr-CH" dirty="0" err="1"/>
              <a:t>example</a:t>
            </a:r>
            <a:r>
              <a:rPr lang="fr-CH" dirty="0"/>
              <a:t>, if </a:t>
            </a:r>
            <a:r>
              <a:rPr lang="fr-CH" dirty="0" err="1"/>
              <a:t>we</a:t>
            </a:r>
            <a:r>
              <a:rPr lang="fr-CH" dirty="0"/>
              <a:t> </a:t>
            </a:r>
            <a:r>
              <a:rPr lang="fr-CH" dirty="0" err="1"/>
              <a:t>vary</a:t>
            </a:r>
            <a:r>
              <a:rPr lang="fr-CH" dirty="0"/>
              <a:t>, the </a:t>
            </a:r>
            <a:r>
              <a:rPr lang="fr-CH" dirty="0" err="1"/>
              <a:t>number</a:t>
            </a:r>
            <a:r>
              <a:rPr lang="fr-CH" dirty="0"/>
              <a:t> of venues </a:t>
            </a:r>
            <a:r>
              <a:rPr lang="fr-CH" dirty="0" err="1"/>
              <a:t>from</a:t>
            </a:r>
            <a:r>
              <a:rPr lang="fr-CH" dirty="0"/>
              <a:t> 5 to 4, </a:t>
            </a:r>
            <a:r>
              <a:rPr lang="fr-CH" dirty="0" err="1"/>
              <a:t>then</a:t>
            </a:r>
            <a:r>
              <a:rPr lang="fr-CH" dirty="0"/>
              <a:t> </a:t>
            </a:r>
            <a:r>
              <a:rPr lang="fr-CH" dirty="0" err="1"/>
              <a:t>its</a:t>
            </a:r>
            <a:r>
              <a:rPr lang="fr-CH" dirty="0"/>
              <a:t> </a:t>
            </a:r>
            <a:r>
              <a:rPr lang="fr-CH" dirty="0" err="1"/>
              <a:t>ranking</a:t>
            </a:r>
            <a:r>
              <a:rPr lang="fr-CH" dirty="0"/>
              <a:t> </a:t>
            </a:r>
            <a:r>
              <a:rPr lang="fr-CH" dirty="0" err="1"/>
              <a:t>will</a:t>
            </a:r>
            <a:r>
              <a:rPr lang="fr-CH" dirty="0"/>
              <a:t> </a:t>
            </a:r>
            <a:r>
              <a:rPr lang="fr-CH" dirty="0" err="1"/>
              <a:t>hugely</a:t>
            </a:r>
            <a:r>
              <a:rPr lang="fr-CH" dirty="0"/>
              <a:t> </a:t>
            </a:r>
            <a:r>
              <a:rPr lang="fr-CH" dirty="0" err="1"/>
              <a:t>decrease</a:t>
            </a:r>
            <a:r>
              <a:rPr lang="fr-CH" dirty="0"/>
              <a:t>.</a:t>
            </a:r>
            <a:endParaRPr lang="LID4096" dirty="0"/>
          </a:p>
        </p:txBody>
      </p:sp>
      <p:sp>
        <p:nvSpPr>
          <p:cNvPr id="12" name="Content Placeholder 11">
            <a:extLst>
              <a:ext uri="{FF2B5EF4-FFF2-40B4-BE49-F238E27FC236}">
                <a16:creationId xmlns:a16="http://schemas.microsoft.com/office/drawing/2014/main" id="{B8DBC057-306C-4CDB-8832-576F53381940}"/>
              </a:ext>
            </a:extLst>
          </p:cNvPr>
          <p:cNvSpPr>
            <a:spLocks noGrp="1"/>
          </p:cNvSpPr>
          <p:nvPr>
            <p:ph idx="1"/>
          </p:nvPr>
        </p:nvSpPr>
        <p:spPr/>
        <p:txBody>
          <a:bodyPr/>
          <a:lstStyle/>
          <a:p>
            <a:endParaRPr lang="LID4096" dirty="0">
              <a:solidFill>
                <a:schemeClr val="bg1"/>
              </a:solidFill>
            </a:endParaRPr>
          </a:p>
        </p:txBody>
      </p:sp>
      <p:pic>
        <p:nvPicPr>
          <p:cNvPr id="22" name="Picture 21">
            <a:extLst>
              <a:ext uri="{FF2B5EF4-FFF2-40B4-BE49-F238E27FC236}">
                <a16:creationId xmlns:a16="http://schemas.microsoft.com/office/drawing/2014/main" id="{BBAC55C6-025F-4F42-9266-DA287698881B}"/>
              </a:ext>
            </a:extLst>
          </p:cNvPr>
          <p:cNvPicPr>
            <a:picLocks noChangeAspect="1"/>
          </p:cNvPicPr>
          <p:nvPr/>
        </p:nvPicPr>
        <p:blipFill>
          <a:blip r:embed="rId3"/>
          <a:stretch>
            <a:fillRect/>
          </a:stretch>
        </p:blipFill>
        <p:spPr>
          <a:xfrm>
            <a:off x="794818" y="3762374"/>
            <a:ext cx="4246965" cy="2505075"/>
          </a:xfrm>
          <a:prstGeom prst="rect">
            <a:avLst/>
          </a:prstGeom>
        </p:spPr>
      </p:pic>
      <p:pic>
        <p:nvPicPr>
          <p:cNvPr id="24" name="Picture 23">
            <a:extLst>
              <a:ext uri="{FF2B5EF4-FFF2-40B4-BE49-F238E27FC236}">
                <a16:creationId xmlns:a16="http://schemas.microsoft.com/office/drawing/2014/main" id="{CFF94A22-19CB-4A1E-8B9B-4BE81DAE6FFF}"/>
              </a:ext>
            </a:extLst>
          </p:cNvPr>
          <p:cNvPicPr>
            <a:picLocks noChangeAspect="1"/>
          </p:cNvPicPr>
          <p:nvPr/>
        </p:nvPicPr>
        <p:blipFill>
          <a:blip r:embed="rId4"/>
          <a:stretch>
            <a:fillRect/>
          </a:stretch>
        </p:blipFill>
        <p:spPr>
          <a:xfrm>
            <a:off x="837742" y="638173"/>
            <a:ext cx="4143375" cy="2533650"/>
          </a:xfrm>
          <a:prstGeom prst="rect">
            <a:avLst/>
          </a:prstGeom>
        </p:spPr>
      </p:pic>
      <p:sp>
        <p:nvSpPr>
          <p:cNvPr id="25" name="Title 12">
            <a:extLst>
              <a:ext uri="{FF2B5EF4-FFF2-40B4-BE49-F238E27FC236}">
                <a16:creationId xmlns:a16="http://schemas.microsoft.com/office/drawing/2014/main" id="{8CFC6648-7F41-46A0-B3C7-C7D217F907A4}"/>
              </a:ext>
            </a:extLst>
          </p:cNvPr>
          <p:cNvSpPr txBox="1">
            <a:spLocks/>
          </p:cNvSpPr>
          <p:nvPr/>
        </p:nvSpPr>
        <p:spPr>
          <a:xfrm>
            <a:off x="837741" y="3142176"/>
            <a:ext cx="4076821" cy="435871"/>
          </a:xfrm>
          <a:prstGeom prst="rect">
            <a:avLst/>
          </a:prstGeom>
        </p:spPr>
        <p:style>
          <a:lnRef idx="0">
            <a:schemeClr val="dk1"/>
          </a:lnRef>
          <a:fillRef idx="3">
            <a:schemeClr val="dk1"/>
          </a:fillRef>
          <a:effectRef idx="3">
            <a:schemeClr val="dk1"/>
          </a:effectRef>
          <a:fontRef idx="minor">
            <a:schemeClr val="lt1"/>
          </a:fontRef>
        </p:style>
        <p:txBody>
          <a:bodyPr vert="horz" lIns="91440" tIns="45720" rIns="91440" bIns="45720" rtlCol="0" anchor="b">
            <a:normAutofit fontScale="82500" lnSpcReduction="20000"/>
          </a:bodyPr>
          <a:lstStyle>
            <a:lvl1pPr algn="l" defTabSz="914400" rtl="0" eaLnBrk="1" latinLnBrk="0" hangingPunct="1">
              <a:lnSpc>
                <a:spcPct val="100000"/>
              </a:lnSpc>
              <a:spcBef>
                <a:spcPct val="0"/>
              </a:spcBef>
              <a:buNone/>
              <a:defRPr lang="en-US" sz="3200" b="0" i="0" kern="1200" cap="none" spc="0" baseline="0" dirty="0">
                <a:solidFill>
                  <a:schemeClr val="tx1"/>
                </a:solidFill>
                <a:effectLst/>
                <a:latin typeface="+mj-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CH" b="1" dirty="0">
                <a:solidFill>
                  <a:schemeClr val="bg1"/>
                </a:solidFill>
              </a:rPr>
              <a:t>Top five </a:t>
            </a:r>
            <a:r>
              <a:rPr lang="fr-CH" b="1" dirty="0" err="1">
                <a:solidFill>
                  <a:schemeClr val="bg1"/>
                </a:solidFill>
              </a:rPr>
              <a:t>cities</a:t>
            </a:r>
            <a:endParaRPr lang="LID4096" b="1" dirty="0">
              <a:solidFill>
                <a:schemeClr val="bg1"/>
              </a:solidFill>
            </a:endParaRPr>
          </a:p>
        </p:txBody>
      </p:sp>
      <p:sp>
        <p:nvSpPr>
          <p:cNvPr id="26" name="Title 12">
            <a:extLst>
              <a:ext uri="{FF2B5EF4-FFF2-40B4-BE49-F238E27FC236}">
                <a16:creationId xmlns:a16="http://schemas.microsoft.com/office/drawing/2014/main" id="{BCD181C3-183C-413D-BD87-9AB5D87A6AA3}"/>
              </a:ext>
            </a:extLst>
          </p:cNvPr>
          <p:cNvSpPr txBox="1">
            <a:spLocks/>
          </p:cNvSpPr>
          <p:nvPr/>
        </p:nvSpPr>
        <p:spPr>
          <a:xfrm>
            <a:off x="837742" y="6233840"/>
            <a:ext cx="4076821" cy="435871"/>
          </a:xfrm>
          <a:prstGeom prst="rect">
            <a:avLst/>
          </a:prstGeom>
        </p:spPr>
        <p:style>
          <a:lnRef idx="0">
            <a:schemeClr val="dk1"/>
          </a:lnRef>
          <a:fillRef idx="3">
            <a:schemeClr val="dk1"/>
          </a:fillRef>
          <a:effectRef idx="3">
            <a:schemeClr val="dk1"/>
          </a:effectRef>
          <a:fontRef idx="minor">
            <a:schemeClr val="lt1"/>
          </a:fontRef>
        </p:style>
        <p:txBody>
          <a:bodyPr vert="horz" lIns="91440" tIns="45720" rIns="91440" bIns="45720" rtlCol="0" anchor="b">
            <a:normAutofit fontScale="82500" lnSpcReduction="20000"/>
          </a:bodyPr>
          <a:lstStyle>
            <a:defPPr>
              <a:defRPr lang="en-US"/>
            </a:defPPr>
            <a:lvl1pPr>
              <a:lnSpc>
                <a:spcPct val="100000"/>
              </a:lnSpc>
              <a:spcBef>
                <a:spcPct val="0"/>
              </a:spcBef>
              <a:buNone/>
              <a:defRPr sz="3200" b="1" i="0" cap="none" spc="0" baseline="0">
                <a:solidFill>
                  <a:schemeClr val="bg1"/>
                </a:solidFill>
                <a:effectLst/>
                <a:latin typeface="+mj-lt"/>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CH" dirty="0" err="1"/>
              <a:t>Biggest</a:t>
            </a:r>
            <a:r>
              <a:rPr lang="fr-CH" dirty="0"/>
              <a:t> </a:t>
            </a:r>
            <a:r>
              <a:rPr lang="fr-CH" dirty="0" err="1"/>
              <a:t>cities</a:t>
            </a:r>
            <a:r>
              <a:rPr lang="fr-CH" dirty="0"/>
              <a:t> </a:t>
            </a:r>
            <a:r>
              <a:rPr lang="fr-CH" dirty="0" err="1"/>
              <a:t>overview</a:t>
            </a:r>
            <a:endParaRPr lang="LID4096" dirty="0"/>
          </a:p>
        </p:txBody>
      </p:sp>
      <p:sp>
        <p:nvSpPr>
          <p:cNvPr id="27" name="Text Placeholder 10">
            <a:extLst>
              <a:ext uri="{FF2B5EF4-FFF2-40B4-BE49-F238E27FC236}">
                <a16:creationId xmlns:a16="http://schemas.microsoft.com/office/drawing/2014/main" id="{C95821AB-51D8-4907-B4E4-D12C853866F6}"/>
              </a:ext>
            </a:extLst>
          </p:cNvPr>
          <p:cNvSpPr txBox="1">
            <a:spLocks/>
          </p:cNvSpPr>
          <p:nvPr/>
        </p:nvSpPr>
        <p:spPr>
          <a:xfrm>
            <a:off x="7543800" y="3889170"/>
            <a:ext cx="4076362" cy="2562605"/>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lvl1pPr marL="0" indent="0" algn="l" defTabSz="914400" rtl="0" eaLnBrk="1" latinLnBrk="0" hangingPunct="1">
              <a:lnSpc>
                <a:spcPct val="110000"/>
              </a:lnSpc>
              <a:spcBef>
                <a:spcPts val="800"/>
              </a:spcBef>
              <a:spcAft>
                <a:spcPts val="0"/>
              </a:spcAft>
              <a:buClr>
                <a:schemeClr val="tx1">
                  <a:lumMod val="85000"/>
                  <a:lumOff val="15000"/>
                </a:schemeClr>
              </a:buClr>
              <a:buFont typeface="Garamond" pitchFamily="18" charset="0"/>
              <a:buNone/>
              <a:defRPr sz="1800" kern="1200">
                <a:solidFill>
                  <a:schemeClr val="tx1"/>
                </a:solidFill>
                <a:latin typeface="+mn-lt"/>
                <a:ea typeface="+mn-ea"/>
                <a:cs typeface="+mn-cs"/>
              </a:defRPr>
            </a:lvl1pPr>
            <a:lvl2pPr marL="457200" indent="0" algn="l" defTabSz="914400" rtl="0" eaLnBrk="1" latinLnBrk="0" hangingPunct="1">
              <a:lnSpc>
                <a:spcPct val="100000"/>
              </a:lnSpc>
              <a:spcBef>
                <a:spcPts val="500"/>
              </a:spcBef>
              <a:buClr>
                <a:schemeClr val="tx1">
                  <a:lumMod val="85000"/>
                  <a:lumOff val="15000"/>
                </a:schemeClr>
              </a:buClr>
              <a:buFont typeface="Garamond" pitchFamily="18" charset="0"/>
              <a:buNone/>
              <a:defRPr sz="1200" kern="1200">
                <a:solidFill>
                  <a:schemeClr val="dk1"/>
                </a:solidFill>
                <a:latin typeface="+mn-lt"/>
                <a:ea typeface="+mn-ea"/>
                <a:cs typeface="+mn-cs"/>
              </a:defRPr>
            </a:lvl2pPr>
            <a:lvl3pPr marL="914400" indent="0" algn="l" defTabSz="914400" rtl="0" eaLnBrk="1" latinLnBrk="0" hangingPunct="1">
              <a:lnSpc>
                <a:spcPct val="100000"/>
              </a:lnSpc>
              <a:spcBef>
                <a:spcPts val="500"/>
              </a:spcBef>
              <a:buClr>
                <a:schemeClr val="tx1">
                  <a:lumMod val="85000"/>
                  <a:lumOff val="15000"/>
                </a:schemeClr>
              </a:buClr>
              <a:buFont typeface="Garamond" pitchFamily="18" charset="0"/>
              <a:buNone/>
              <a:defRPr sz="1000" kern="1200">
                <a:solidFill>
                  <a:schemeClr val="dk1"/>
                </a:solidFill>
                <a:latin typeface="+mn-lt"/>
                <a:ea typeface="+mn-ea"/>
                <a:cs typeface="+mn-cs"/>
              </a:defRPr>
            </a:lvl3pPr>
            <a:lvl4pPr marL="13716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4pPr>
            <a:lvl5pPr marL="18288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5pPr>
            <a:lvl6pPr marL="22860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6pPr>
            <a:lvl7pPr marL="27432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7pPr>
            <a:lvl8pPr marL="32004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8pPr>
            <a:lvl9pPr marL="36576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9pPr>
          </a:lstStyle>
          <a:p>
            <a:r>
              <a:rPr lang="fr-CH" dirty="0" err="1"/>
              <a:t>However</a:t>
            </a:r>
            <a:r>
              <a:rPr lang="fr-CH" dirty="0"/>
              <a:t>, </a:t>
            </a:r>
            <a:r>
              <a:rPr lang="fr-CH" dirty="0" err="1"/>
              <a:t>this</a:t>
            </a:r>
            <a:r>
              <a:rPr lang="fr-CH" dirty="0"/>
              <a:t> </a:t>
            </a:r>
            <a:r>
              <a:rPr lang="fr-CH" dirty="0" err="1"/>
              <a:t>still</a:t>
            </a:r>
            <a:r>
              <a:rPr lang="fr-CH" dirty="0"/>
              <a:t> </a:t>
            </a:r>
            <a:r>
              <a:rPr lang="fr-CH" dirty="0" err="1"/>
              <a:t>provides</a:t>
            </a:r>
            <a:r>
              <a:rPr lang="fr-CH" dirty="0"/>
              <a:t> </a:t>
            </a:r>
            <a:r>
              <a:rPr lang="fr-CH" dirty="0" err="1"/>
              <a:t>some</a:t>
            </a:r>
            <a:r>
              <a:rPr lang="fr-CH" dirty="0"/>
              <a:t> </a:t>
            </a:r>
            <a:r>
              <a:rPr lang="fr-CH" dirty="0" err="1"/>
              <a:t>usefull</a:t>
            </a:r>
            <a:r>
              <a:rPr lang="fr-CH" dirty="0"/>
              <a:t> insights, as in </a:t>
            </a:r>
            <a:r>
              <a:rPr lang="fr-CH" dirty="0" err="1"/>
              <a:t>absolute</a:t>
            </a:r>
            <a:r>
              <a:rPr lang="fr-CH" dirty="0"/>
              <a:t> </a:t>
            </a:r>
            <a:r>
              <a:rPr lang="fr-CH" dirty="0" err="1"/>
              <a:t>numbers</a:t>
            </a:r>
            <a:r>
              <a:rPr lang="fr-CH" dirty="0"/>
              <a:t> Lausanne, </a:t>
            </a:r>
            <a:r>
              <a:rPr lang="fr-CH" dirty="0" err="1"/>
              <a:t>which</a:t>
            </a:r>
            <a:r>
              <a:rPr lang="fr-CH" dirty="0"/>
              <a:t> </a:t>
            </a:r>
            <a:r>
              <a:rPr lang="fr-CH" dirty="0" err="1"/>
              <a:t>is</a:t>
            </a:r>
            <a:r>
              <a:rPr lang="fr-CH" dirty="0"/>
              <a:t> 40% </a:t>
            </a:r>
            <a:r>
              <a:rPr lang="fr-CH" dirty="0" err="1"/>
              <a:t>less</a:t>
            </a:r>
            <a:r>
              <a:rPr lang="fr-CH" dirty="0"/>
              <a:t> </a:t>
            </a:r>
            <a:r>
              <a:rPr lang="fr-CH" dirty="0" err="1"/>
              <a:t>populous</a:t>
            </a:r>
            <a:r>
              <a:rPr lang="fr-CH" dirty="0"/>
              <a:t> </a:t>
            </a:r>
            <a:r>
              <a:rPr lang="fr-CH" dirty="0" err="1"/>
              <a:t>than</a:t>
            </a:r>
            <a:r>
              <a:rPr lang="fr-CH" dirty="0"/>
              <a:t> </a:t>
            </a:r>
            <a:r>
              <a:rPr lang="fr-CH" dirty="0" err="1"/>
              <a:t>geneva</a:t>
            </a:r>
            <a:r>
              <a:rPr lang="fr-CH" dirty="0"/>
              <a:t>, has more </a:t>
            </a:r>
            <a:r>
              <a:rPr lang="fr-CH" dirty="0" err="1"/>
              <a:t>less</a:t>
            </a:r>
            <a:r>
              <a:rPr lang="fr-CH" dirty="0"/>
              <a:t> the </a:t>
            </a:r>
            <a:r>
              <a:rPr lang="fr-CH" dirty="0" err="1"/>
              <a:t>same</a:t>
            </a:r>
            <a:r>
              <a:rPr lang="fr-CH" dirty="0"/>
              <a:t> </a:t>
            </a:r>
            <a:r>
              <a:rPr lang="fr-CH" dirty="0" err="1"/>
              <a:t>number</a:t>
            </a:r>
            <a:r>
              <a:rPr lang="fr-CH" dirty="0"/>
              <a:t> of concert venues, and </a:t>
            </a:r>
            <a:r>
              <a:rPr lang="fr-CH" dirty="0" err="1"/>
              <a:t>therefore</a:t>
            </a:r>
            <a:r>
              <a:rPr lang="fr-CH" dirty="0"/>
              <a:t> a lot high per capita index.</a:t>
            </a:r>
            <a:endParaRPr lang="LID4096" dirty="0"/>
          </a:p>
        </p:txBody>
      </p:sp>
      <p:sp>
        <p:nvSpPr>
          <p:cNvPr id="30" name="Title 12">
            <a:extLst>
              <a:ext uri="{FF2B5EF4-FFF2-40B4-BE49-F238E27FC236}">
                <a16:creationId xmlns:a16="http://schemas.microsoft.com/office/drawing/2014/main" id="{0182D451-1BE7-4904-BF4B-0697EE7471DE}"/>
              </a:ext>
            </a:extLst>
          </p:cNvPr>
          <p:cNvSpPr txBox="1">
            <a:spLocks/>
          </p:cNvSpPr>
          <p:nvPr/>
        </p:nvSpPr>
        <p:spPr>
          <a:xfrm>
            <a:off x="3356249" y="46054"/>
            <a:ext cx="4020483" cy="499955"/>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chor="b">
            <a:normAutofit fontScale="90000" lnSpcReduction="10000"/>
          </a:bodyPr>
          <a:lstStyle>
            <a:lvl1pPr algn="l" defTabSz="914400" rtl="0" eaLnBrk="1" latinLnBrk="0" hangingPunct="1">
              <a:lnSpc>
                <a:spcPct val="100000"/>
              </a:lnSpc>
              <a:spcBef>
                <a:spcPct val="0"/>
              </a:spcBef>
              <a:buNone/>
              <a:defRPr lang="en-US" sz="3200" b="0" i="0" kern="1200" cap="none" spc="0" baseline="0" dirty="0">
                <a:solidFill>
                  <a:schemeClr val="tx1"/>
                </a:solidFill>
                <a:effectLst/>
                <a:latin typeface="+mj-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CH" b="1" dirty="0"/>
              <a:t>IV. </a:t>
            </a:r>
            <a:r>
              <a:rPr lang="fr-CH" b="1" dirty="0" err="1"/>
              <a:t>Results</a:t>
            </a:r>
            <a:r>
              <a:rPr lang="fr-CH" b="1" dirty="0"/>
              <a:t> (1/2)</a:t>
            </a:r>
            <a:endParaRPr lang="LID4096" b="1" dirty="0"/>
          </a:p>
        </p:txBody>
      </p:sp>
      <p:sp>
        <p:nvSpPr>
          <p:cNvPr id="32" name="Title 31">
            <a:extLst>
              <a:ext uri="{FF2B5EF4-FFF2-40B4-BE49-F238E27FC236}">
                <a16:creationId xmlns:a16="http://schemas.microsoft.com/office/drawing/2014/main" id="{64D765B3-03D6-4B75-9357-7A30ED9D1FE6}"/>
              </a:ext>
            </a:extLst>
          </p:cNvPr>
          <p:cNvSpPr>
            <a:spLocks noGrp="1"/>
          </p:cNvSpPr>
          <p:nvPr>
            <p:ph type="title"/>
          </p:nvPr>
        </p:nvSpPr>
        <p:spPr/>
        <p:txBody>
          <a:bodyPr/>
          <a:lstStyle/>
          <a:p>
            <a:endParaRPr lang="LID4096"/>
          </a:p>
        </p:txBody>
      </p:sp>
      <p:sp>
        <p:nvSpPr>
          <p:cNvPr id="33" name="Title 12">
            <a:extLst>
              <a:ext uri="{FF2B5EF4-FFF2-40B4-BE49-F238E27FC236}">
                <a16:creationId xmlns:a16="http://schemas.microsoft.com/office/drawing/2014/main" id="{72C81D82-4C13-41C8-818A-3EA9F21639C5}"/>
              </a:ext>
            </a:extLst>
          </p:cNvPr>
          <p:cNvSpPr txBox="1">
            <a:spLocks/>
          </p:cNvSpPr>
          <p:nvPr/>
        </p:nvSpPr>
        <p:spPr>
          <a:xfrm>
            <a:off x="7376732" y="661433"/>
            <a:ext cx="3187970" cy="403614"/>
          </a:xfrm>
          <a:prstGeom prst="rect">
            <a:avLst/>
          </a:prstGeom>
        </p:spPr>
        <p:style>
          <a:lnRef idx="0">
            <a:schemeClr val="dk1"/>
          </a:lnRef>
          <a:fillRef idx="3">
            <a:schemeClr val="dk1"/>
          </a:fillRef>
          <a:effectRef idx="3">
            <a:schemeClr val="dk1"/>
          </a:effectRef>
          <a:fontRef idx="minor">
            <a:schemeClr val="lt1"/>
          </a:fontRef>
        </p:style>
        <p:txBody>
          <a:bodyPr vert="horz" lIns="91440" tIns="45720" rIns="91440" bIns="45720" rtlCol="0" anchor="b">
            <a:normAutofit fontScale="90000"/>
          </a:bodyPr>
          <a:lstStyle>
            <a:defPPr>
              <a:defRPr lang="en-US"/>
            </a:defPPr>
            <a:lvl1pPr>
              <a:lnSpc>
                <a:spcPct val="100000"/>
              </a:lnSpc>
              <a:spcBef>
                <a:spcPct val="0"/>
              </a:spcBef>
              <a:buNone/>
              <a:defRPr sz="3200" b="1" i="0" cap="none" spc="0" baseline="0">
                <a:solidFill>
                  <a:schemeClr val="bg1"/>
                </a:solidFill>
                <a:effectLst/>
                <a:latin typeface="+mj-lt"/>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CH" sz="1800" dirty="0" err="1"/>
              <a:t>Number</a:t>
            </a:r>
            <a:r>
              <a:rPr lang="fr-CH" sz="1800" dirty="0"/>
              <a:t> of venues per capita</a:t>
            </a:r>
            <a:endParaRPr lang="LID4096" sz="1800" dirty="0"/>
          </a:p>
        </p:txBody>
      </p:sp>
    </p:spTree>
    <p:extLst>
      <p:ext uri="{BB962C8B-B14F-4D97-AF65-F5344CB8AC3E}">
        <p14:creationId xmlns:p14="http://schemas.microsoft.com/office/powerpoint/2010/main" val="2139132683"/>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5C002EE5-E4FF-463C-8DAA-9AC0B6D407F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1" y="10"/>
            <a:ext cx="12191979" cy="6857990"/>
          </a:xfrm>
          <a:prstGeom prst="rect">
            <a:avLst/>
          </a:prstGeom>
        </p:spPr>
      </p:pic>
      <p:pic>
        <p:nvPicPr>
          <p:cNvPr id="14" name="Content Placeholder 13">
            <a:extLst>
              <a:ext uri="{FF2B5EF4-FFF2-40B4-BE49-F238E27FC236}">
                <a16:creationId xmlns:a16="http://schemas.microsoft.com/office/drawing/2014/main" id="{178C2297-4FE8-4F07-BA96-F8575A7493C2}"/>
              </a:ext>
            </a:extLst>
          </p:cNvPr>
          <p:cNvPicPr>
            <a:picLocks noGrp="1" noChangeAspect="1"/>
          </p:cNvPicPr>
          <p:nvPr>
            <p:ph idx="1"/>
          </p:nvPr>
        </p:nvPicPr>
        <p:blipFill>
          <a:blip r:embed="rId4"/>
          <a:stretch>
            <a:fillRect/>
          </a:stretch>
        </p:blipFill>
        <p:spPr>
          <a:xfrm>
            <a:off x="318782" y="1038138"/>
            <a:ext cx="6970384" cy="5580776"/>
          </a:xfrm>
          <a:prstGeom prst="rect">
            <a:avLst/>
          </a:prstGeom>
        </p:spPr>
      </p:pic>
      <p:sp>
        <p:nvSpPr>
          <p:cNvPr id="11" name="Text Placeholder 10">
            <a:extLst>
              <a:ext uri="{FF2B5EF4-FFF2-40B4-BE49-F238E27FC236}">
                <a16:creationId xmlns:a16="http://schemas.microsoft.com/office/drawing/2014/main" id="{0177858D-43B4-4831-84B7-1AC264A93FCA}"/>
              </a:ext>
            </a:extLst>
          </p:cNvPr>
          <p:cNvSpPr>
            <a:spLocks noGrp="1"/>
          </p:cNvSpPr>
          <p:nvPr>
            <p:ph type="body" sz="half" idx="2"/>
          </p:nvPr>
        </p:nvSpPr>
        <p:spPr>
          <a:xfrm>
            <a:off x="7777567" y="1156055"/>
            <a:ext cx="4020483" cy="1740448"/>
          </a:xfrm>
        </p:spPr>
        <p:style>
          <a:lnRef idx="2">
            <a:schemeClr val="accent1"/>
          </a:lnRef>
          <a:fillRef idx="1">
            <a:schemeClr val="lt1"/>
          </a:fillRef>
          <a:effectRef idx="0">
            <a:schemeClr val="accent1"/>
          </a:effectRef>
          <a:fontRef idx="minor">
            <a:schemeClr val="dk1"/>
          </a:fontRef>
        </p:style>
        <p:txBody>
          <a:bodyPr/>
          <a:lstStyle/>
          <a:p>
            <a:r>
              <a:rPr lang="fr-CH" dirty="0"/>
              <a:t>- Valais </a:t>
            </a:r>
            <a:r>
              <a:rPr lang="fr-CH" dirty="0" err="1"/>
              <a:t>which</a:t>
            </a:r>
            <a:r>
              <a:rPr lang="fr-CH" dirty="0"/>
              <a:t> </a:t>
            </a:r>
            <a:r>
              <a:rPr lang="fr-CH" dirty="0" err="1"/>
              <a:t>is</a:t>
            </a:r>
            <a:r>
              <a:rPr lang="fr-CH" dirty="0"/>
              <a:t> not a </a:t>
            </a:r>
            <a:r>
              <a:rPr lang="fr-CH" dirty="0" err="1"/>
              <a:t>populous</a:t>
            </a:r>
            <a:r>
              <a:rPr lang="fr-CH" dirty="0"/>
              <a:t> state, </a:t>
            </a:r>
            <a:r>
              <a:rPr lang="fr-CH" dirty="0" err="1"/>
              <a:t>is</a:t>
            </a:r>
            <a:r>
              <a:rPr lang="fr-CH" dirty="0"/>
              <a:t> </a:t>
            </a:r>
            <a:r>
              <a:rPr lang="fr-CH" dirty="0" err="1"/>
              <a:t>among</a:t>
            </a:r>
            <a:r>
              <a:rPr lang="fr-CH" dirty="0"/>
              <a:t> the top five, </a:t>
            </a:r>
            <a:r>
              <a:rPr lang="fr-CH" dirty="0" err="1"/>
              <a:t>when</a:t>
            </a:r>
            <a:r>
              <a:rPr lang="fr-CH" dirty="0"/>
              <a:t> </a:t>
            </a:r>
            <a:r>
              <a:rPr lang="fr-CH" dirty="0" err="1"/>
              <a:t>it</a:t>
            </a:r>
            <a:r>
              <a:rPr lang="fr-CH" dirty="0"/>
              <a:t> </a:t>
            </a:r>
            <a:r>
              <a:rPr lang="fr-CH" dirty="0" err="1"/>
              <a:t>comes</a:t>
            </a:r>
            <a:r>
              <a:rPr lang="fr-CH" dirty="0"/>
              <a:t> to the </a:t>
            </a:r>
            <a:r>
              <a:rPr lang="fr-CH" dirty="0" err="1"/>
              <a:t>number</a:t>
            </a:r>
            <a:r>
              <a:rPr lang="fr-CH" dirty="0"/>
              <a:t> of venues.</a:t>
            </a:r>
          </a:p>
          <a:p>
            <a:r>
              <a:rPr lang="fr-CH" dirty="0"/>
              <a:t>- </a:t>
            </a:r>
            <a:r>
              <a:rPr lang="fr-CH" dirty="0" err="1"/>
              <a:t>Same</a:t>
            </a:r>
            <a:r>
              <a:rPr lang="fr-CH" dirty="0"/>
              <a:t> </a:t>
            </a:r>
            <a:r>
              <a:rPr lang="fr-CH" dirty="0" err="1"/>
              <a:t>thing</a:t>
            </a:r>
            <a:r>
              <a:rPr lang="fr-CH" dirty="0"/>
              <a:t>, can </a:t>
            </a:r>
            <a:r>
              <a:rPr lang="fr-CH" dirty="0" err="1"/>
              <a:t>be</a:t>
            </a:r>
            <a:r>
              <a:rPr lang="fr-CH" dirty="0"/>
              <a:t> </a:t>
            </a:r>
            <a:r>
              <a:rPr lang="fr-CH" dirty="0" err="1"/>
              <a:t>said</a:t>
            </a:r>
            <a:r>
              <a:rPr lang="fr-CH" dirty="0"/>
              <a:t> about Ticino.</a:t>
            </a:r>
          </a:p>
          <a:p>
            <a:endParaRPr lang="LID4096" dirty="0"/>
          </a:p>
        </p:txBody>
      </p:sp>
      <p:pic>
        <p:nvPicPr>
          <p:cNvPr id="3" name="Picture 2">
            <a:extLst>
              <a:ext uri="{FF2B5EF4-FFF2-40B4-BE49-F238E27FC236}">
                <a16:creationId xmlns:a16="http://schemas.microsoft.com/office/drawing/2014/main" id="{A8B36122-A6BF-4B93-9C42-CE9DD01D1232}"/>
              </a:ext>
            </a:extLst>
          </p:cNvPr>
          <p:cNvPicPr>
            <a:picLocks noChangeAspect="1"/>
          </p:cNvPicPr>
          <p:nvPr/>
        </p:nvPicPr>
        <p:blipFill>
          <a:blip r:embed="rId5"/>
          <a:stretch>
            <a:fillRect/>
          </a:stretch>
        </p:blipFill>
        <p:spPr>
          <a:xfrm>
            <a:off x="7424257" y="3026056"/>
            <a:ext cx="4727104" cy="1581315"/>
          </a:xfrm>
          <a:prstGeom prst="rect">
            <a:avLst/>
          </a:prstGeom>
        </p:spPr>
      </p:pic>
      <p:sp>
        <p:nvSpPr>
          <p:cNvPr id="7" name="Title 12">
            <a:extLst>
              <a:ext uri="{FF2B5EF4-FFF2-40B4-BE49-F238E27FC236}">
                <a16:creationId xmlns:a16="http://schemas.microsoft.com/office/drawing/2014/main" id="{582F3B76-C0E8-4E88-A3FD-87FCA9BEA9C8}"/>
              </a:ext>
            </a:extLst>
          </p:cNvPr>
          <p:cNvSpPr txBox="1">
            <a:spLocks/>
          </p:cNvSpPr>
          <p:nvPr/>
        </p:nvSpPr>
        <p:spPr>
          <a:xfrm>
            <a:off x="2333293" y="954248"/>
            <a:ext cx="3187970" cy="403614"/>
          </a:xfrm>
          <a:prstGeom prst="rect">
            <a:avLst/>
          </a:prstGeom>
        </p:spPr>
        <p:style>
          <a:lnRef idx="0">
            <a:schemeClr val="dk1"/>
          </a:lnRef>
          <a:fillRef idx="3">
            <a:schemeClr val="dk1"/>
          </a:fillRef>
          <a:effectRef idx="3">
            <a:schemeClr val="dk1"/>
          </a:effectRef>
          <a:fontRef idx="minor">
            <a:schemeClr val="lt1"/>
          </a:fontRef>
        </p:style>
        <p:txBody>
          <a:bodyPr vert="horz" lIns="91440" tIns="45720" rIns="91440" bIns="45720" rtlCol="0" anchor="b">
            <a:normAutofit fontScale="97500"/>
          </a:bodyPr>
          <a:lstStyle>
            <a:defPPr>
              <a:defRPr lang="en-US"/>
            </a:defPPr>
            <a:lvl1pPr>
              <a:lnSpc>
                <a:spcPct val="100000"/>
              </a:lnSpc>
              <a:spcBef>
                <a:spcPct val="0"/>
              </a:spcBef>
              <a:buNone/>
              <a:defRPr sz="3200" b="1" i="0" cap="none" spc="0" baseline="0">
                <a:solidFill>
                  <a:schemeClr val="bg1"/>
                </a:solidFill>
                <a:effectLst/>
                <a:latin typeface="+mj-lt"/>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CH" sz="1800" dirty="0" err="1"/>
              <a:t>Number</a:t>
            </a:r>
            <a:r>
              <a:rPr lang="fr-CH" sz="1800" dirty="0"/>
              <a:t> of venues per state</a:t>
            </a:r>
            <a:endParaRPr lang="LID4096" sz="1800" dirty="0"/>
          </a:p>
        </p:txBody>
      </p:sp>
      <p:sp>
        <p:nvSpPr>
          <p:cNvPr id="10" name="Title 12">
            <a:extLst>
              <a:ext uri="{FF2B5EF4-FFF2-40B4-BE49-F238E27FC236}">
                <a16:creationId xmlns:a16="http://schemas.microsoft.com/office/drawing/2014/main" id="{A27C67A4-07BF-47FF-B2D7-4BF58916AFC4}"/>
              </a:ext>
            </a:extLst>
          </p:cNvPr>
          <p:cNvSpPr txBox="1">
            <a:spLocks/>
          </p:cNvSpPr>
          <p:nvPr/>
        </p:nvSpPr>
        <p:spPr>
          <a:xfrm>
            <a:off x="3403774" y="162371"/>
            <a:ext cx="4020483" cy="499955"/>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chor="b">
            <a:normAutofit fontScale="90000" lnSpcReduction="10000"/>
          </a:bodyPr>
          <a:lstStyle>
            <a:lvl1pPr algn="l" defTabSz="914400" rtl="0" eaLnBrk="1" latinLnBrk="0" hangingPunct="1">
              <a:lnSpc>
                <a:spcPct val="100000"/>
              </a:lnSpc>
              <a:spcBef>
                <a:spcPct val="0"/>
              </a:spcBef>
              <a:buNone/>
              <a:defRPr lang="en-US" sz="3200" b="0" i="0" kern="1200" cap="none" spc="0" baseline="0" dirty="0">
                <a:solidFill>
                  <a:schemeClr val="tx1"/>
                </a:solidFill>
                <a:effectLst/>
                <a:latin typeface="+mj-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CH" b="1" dirty="0"/>
              <a:t>IV. </a:t>
            </a:r>
            <a:r>
              <a:rPr lang="fr-CH" b="1" dirty="0" err="1"/>
              <a:t>Results</a:t>
            </a:r>
            <a:r>
              <a:rPr lang="fr-CH" b="1" dirty="0"/>
              <a:t> (2/2)</a:t>
            </a:r>
            <a:endParaRPr lang="LID4096" b="1" dirty="0"/>
          </a:p>
        </p:txBody>
      </p:sp>
    </p:spTree>
    <p:extLst>
      <p:ext uri="{BB962C8B-B14F-4D97-AF65-F5344CB8AC3E}">
        <p14:creationId xmlns:p14="http://schemas.microsoft.com/office/powerpoint/2010/main" val="854324038"/>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5C002EE5-E4FF-463C-8DAA-9AC0B6D407F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10" name="Title 12">
            <a:extLst>
              <a:ext uri="{FF2B5EF4-FFF2-40B4-BE49-F238E27FC236}">
                <a16:creationId xmlns:a16="http://schemas.microsoft.com/office/drawing/2014/main" id="{A27C67A4-07BF-47FF-B2D7-4BF58916AFC4}"/>
              </a:ext>
            </a:extLst>
          </p:cNvPr>
          <p:cNvSpPr txBox="1">
            <a:spLocks/>
          </p:cNvSpPr>
          <p:nvPr/>
        </p:nvSpPr>
        <p:spPr>
          <a:xfrm>
            <a:off x="3403774" y="162371"/>
            <a:ext cx="4020483" cy="499955"/>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chor="b">
            <a:normAutofit fontScale="90000" lnSpcReduction="10000"/>
          </a:bodyPr>
          <a:lstStyle>
            <a:lvl1pPr algn="l" defTabSz="914400" rtl="0" eaLnBrk="1" latinLnBrk="0" hangingPunct="1">
              <a:lnSpc>
                <a:spcPct val="100000"/>
              </a:lnSpc>
              <a:spcBef>
                <a:spcPct val="0"/>
              </a:spcBef>
              <a:buNone/>
              <a:defRPr lang="en-US" sz="3200" b="0" i="0" kern="1200" cap="none" spc="0" baseline="0" dirty="0">
                <a:solidFill>
                  <a:schemeClr val="tx1"/>
                </a:solidFill>
                <a:effectLst/>
                <a:latin typeface="+mj-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CH" b="1" dirty="0"/>
              <a:t>IV. </a:t>
            </a:r>
            <a:r>
              <a:rPr lang="fr-CH" b="1" dirty="0" err="1"/>
              <a:t>Results</a:t>
            </a:r>
            <a:r>
              <a:rPr lang="fr-CH" b="1" dirty="0"/>
              <a:t> (3/3)</a:t>
            </a:r>
            <a:endParaRPr lang="LID4096" b="1" dirty="0"/>
          </a:p>
        </p:txBody>
      </p:sp>
      <p:pic>
        <p:nvPicPr>
          <p:cNvPr id="8" name="Picture 7">
            <a:extLst>
              <a:ext uri="{FF2B5EF4-FFF2-40B4-BE49-F238E27FC236}">
                <a16:creationId xmlns:a16="http://schemas.microsoft.com/office/drawing/2014/main" id="{C0187B68-2FA0-4B1A-A020-F707F2622672}"/>
              </a:ext>
            </a:extLst>
          </p:cNvPr>
          <p:cNvPicPr>
            <a:picLocks noChangeAspect="1"/>
          </p:cNvPicPr>
          <p:nvPr/>
        </p:nvPicPr>
        <p:blipFill>
          <a:blip r:embed="rId4"/>
          <a:stretch>
            <a:fillRect/>
          </a:stretch>
        </p:blipFill>
        <p:spPr>
          <a:xfrm>
            <a:off x="96430" y="1252730"/>
            <a:ext cx="8586176" cy="5093916"/>
          </a:xfrm>
          <a:prstGeom prst="rect">
            <a:avLst/>
          </a:prstGeom>
        </p:spPr>
      </p:pic>
      <p:sp>
        <p:nvSpPr>
          <p:cNvPr id="7" name="Title 12">
            <a:extLst>
              <a:ext uri="{FF2B5EF4-FFF2-40B4-BE49-F238E27FC236}">
                <a16:creationId xmlns:a16="http://schemas.microsoft.com/office/drawing/2014/main" id="{582F3B76-C0E8-4E88-A3FD-87FCA9BEA9C8}"/>
              </a:ext>
            </a:extLst>
          </p:cNvPr>
          <p:cNvSpPr txBox="1">
            <a:spLocks/>
          </p:cNvSpPr>
          <p:nvPr/>
        </p:nvSpPr>
        <p:spPr>
          <a:xfrm>
            <a:off x="2795533" y="1152062"/>
            <a:ext cx="3187970" cy="403614"/>
          </a:xfrm>
          <a:prstGeom prst="rect">
            <a:avLst/>
          </a:prstGeom>
        </p:spPr>
        <p:style>
          <a:lnRef idx="0">
            <a:schemeClr val="dk1"/>
          </a:lnRef>
          <a:fillRef idx="3">
            <a:schemeClr val="dk1"/>
          </a:fillRef>
          <a:effectRef idx="3">
            <a:schemeClr val="dk1"/>
          </a:effectRef>
          <a:fontRef idx="minor">
            <a:schemeClr val="lt1"/>
          </a:fontRef>
        </p:style>
        <p:txBody>
          <a:bodyPr vert="horz" lIns="91440" tIns="45720" rIns="91440" bIns="45720" rtlCol="0" anchor="b">
            <a:normAutofit fontScale="97500"/>
          </a:bodyPr>
          <a:lstStyle>
            <a:defPPr>
              <a:defRPr lang="en-US"/>
            </a:defPPr>
            <a:lvl1pPr>
              <a:lnSpc>
                <a:spcPct val="100000"/>
              </a:lnSpc>
              <a:spcBef>
                <a:spcPct val="0"/>
              </a:spcBef>
              <a:buNone/>
              <a:defRPr sz="3200" b="1" i="0" cap="none" spc="0" baseline="0">
                <a:solidFill>
                  <a:schemeClr val="bg1"/>
                </a:solidFill>
                <a:effectLst/>
                <a:latin typeface="+mj-lt"/>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fr-CH" sz="1800" dirty="0"/>
              <a:t>Clustering </a:t>
            </a:r>
            <a:r>
              <a:rPr lang="fr-CH" sz="1800" dirty="0" err="1"/>
              <a:t>attempt</a:t>
            </a:r>
            <a:endParaRPr lang="LID4096" sz="1800" dirty="0"/>
          </a:p>
        </p:txBody>
      </p:sp>
      <p:sp>
        <p:nvSpPr>
          <p:cNvPr id="15" name="Text Placeholder 10">
            <a:extLst>
              <a:ext uri="{FF2B5EF4-FFF2-40B4-BE49-F238E27FC236}">
                <a16:creationId xmlns:a16="http://schemas.microsoft.com/office/drawing/2014/main" id="{673F2B7F-E1A8-4828-BB55-1B0BFF6B83E0}"/>
              </a:ext>
            </a:extLst>
          </p:cNvPr>
          <p:cNvSpPr txBox="1">
            <a:spLocks/>
          </p:cNvSpPr>
          <p:nvPr/>
        </p:nvSpPr>
        <p:spPr>
          <a:xfrm>
            <a:off x="7424258" y="956345"/>
            <a:ext cx="4671312" cy="5490969"/>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Autofit/>
          </a:bodyPr>
          <a:lstStyle>
            <a:lvl1pPr marL="0" indent="0" algn="l" defTabSz="914400" rtl="0" eaLnBrk="1" latinLnBrk="0" hangingPunct="1">
              <a:lnSpc>
                <a:spcPct val="110000"/>
              </a:lnSpc>
              <a:spcBef>
                <a:spcPts val="800"/>
              </a:spcBef>
              <a:spcAft>
                <a:spcPts val="0"/>
              </a:spcAft>
              <a:buClr>
                <a:schemeClr val="tx1">
                  <a:lumMod val="85000"/>
                  <a:lumOff val="15000"/>
                </a:schemeClr>
              </a:buClr>
              <a:buFont typeface="Garamond" pitchFamily="18" charset="0"/>
              <a:buNone/>
              <a:defRPr sz="1800" kern="1200">
                <a:solidFill>
                  <a:schemeClr val="tx1"/>
                </a:solidFill>
                <a:latin typeface="+mn-lt"/>
                <a:ea typeface="+mn-ea"/>
                <a:cs typeface="+mn-cs"/>
              </a:defRPr>
            </a:lvl1pPr>
            <a:lvl2pPr marL="457200" indent="0" algn="l" defTabSz="914400" rtl="0" eaLnBrk="1" latinLnBrk="0" hangingPunct="1">
              <a:lnSpc>
                <a:spcPct val="100000"/>
              </a:lnSpc>
              <a:spcBef>
                <a:spcPts val="500"/>
              </a:spcBef>
              <a:buClr>
                <a:schemeClr val="tx1">
                  <a:lumMod val="85000"/>
                  <a:lumOff val="15000"/>
                </a:schemeClr>
              </a:buClr>
              <a:buFont typeface="Garamond" pitchFamily="18" charset="0"/>
              <a:buNone/>
              <a:defRPr sz="1200" kern="1200">
                <a:solidFill>
                  <a:schemeClr val="dk1"/>
                </a:solidFill>
                <a:latin typeface="+mn-lt"/>
                <a:ea typeface="+mn-ea"/>
                <a:cs typeface="+mn-cs"/>
              </a:defRPr>
            </a:lvl2pPr>
            <a:lvl3pPr marL="914400" indent="0" algn="l" defTabSz="914400" rtl="0" eaLnBrk="1" latinLnBrk="0" hangingPunct="1">
              <a:lnSpc>
                <a:spcPct val="100000"/>
              </a:lnSpc>
              <a:spcBef>
                <a:spcPts val="500"/>
              </a:spcBef>
              <a:buClr>
                <a:schemeClr val="tx1">
                  <a:lumMod val="85000"/>
                  <a:lumOff val="15000"/>
                </a:schemeClr>
              </a:buClr>
              <a:buFont typeface="Garamond" pitchFamily="18" charset="0"/>
              <a:buNone/>
              <a:defRPr sz="1000" kern="1200">
                <a:solidFill>
                  <a:schemeClr val="dk1"/>
                </a:solidFill>
                <a:latin typeface="+mn-lt"/>
                <a:ea typeface="+mn-ea"/>
                <a:cs typeface="+mn-cs"/>
              </a:defRPr>
            </a:lvl3pPr>
            <a:lvl4pPr marL="13716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4pPr>
            <a:lvl5pPr marL="18288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5pPr>
            <a:lvl6pPr marL="22860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6pPr>
            <a:lvl7pPr marL="27432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7pPr>
            <a:lvl8pPr marL="32004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8pPr>
            <a:lvl9pPr marL="3657600" indent="0" algn="l" defTabSz="914400" rtl="0" eaLnBrk="1" latinLnBrk="0" hangingPunct="1">
              <a:lnSpc>
                <a:spcPct val="100000"/>
              </a:lnSpc>
              <a:spcBef>
                <a:spcPts val="500"/>
              </a:spcBef>
              <a:buClr>
                <a:schemeClr val="tx1">
                  <a:lumMod val="85000"/>
                  <a:lumOff val="15000"/>
                </a:schemeClr>
              </a:buClr>
              <a:buFont typeface="Garamond" pitchFamily="18" charset="0"/>
              <a:buNone/>
              <a:defRPr sz="900" kern="1200">
                <a:solidFill>
                  <a:schemeClr val="dk1"/>
                </a:solidFill>
                <a:latin typeface="+mn-lt"/>
                <a:ea typeface="+mn-ea"/>
                <a:cs typeface="+mn-cs"/>
              </a:defRPr>
            </a:lvl9pPr>
          </a:lstStyle>
          <a:p>
            <a:r>
              <a:rPr lang="fr-CH" sz="1200" dirty="0"/>
              <a:t>Warning : This </a:t>
            </a:r>
            <a:r>
              <a:rPr lang="fr-CH" sz="1200" dirty="0" err="1"/>
              <a:t>is</a:t>
            </a:r>
            <a:r>
              <a:rPr lang="fr-CH" sz="1200" dirty="0"/>
              <a:t> </a:t>
            </a:r>
            <a:r>
              <a:rPr lang="fr-CH" sz="1200" dirty="0" err="1"/>
              <a:t>just</a:t>
            </a:r>
            <a:r>
              <a:rPr lang="fr-CH" sz="1200" dirty="0"/>
              <a:t>, an </a:t>
            </a:r>
            <a:r>
              <a:rPr lang="fr-CH" sz="1200" dirty="0" err="1"/>
              <a:t>experimental</a:t>
            </a:r>
            <a:r>
              <a:rPr lang="fr-CH" sz="1200" dirty="0"/>
              <a:t> </a:t>
            </a:r>
            <a:r>
              <a:rPr lang="fr-CH" sz="1200" dirty="0" err="1"/>
              <a:t>attempt</a:t>
            </a:r>
            <a:r>
              <a:rPr lang="fr-CH" sz="1200" dirty="0"/>
              <a:t>, to </a:t>
            </a:r>
            <a:r>
              <a:rPr lang="fr-CH" sz="1200" dirty="0" err="1"/>
              <a:t>see</a:t>
            </a:r>
            <a:r>
              <a:rPr lang="fr-CH" sz="1200" dirty="0"/>
              <a:t> how </a:t>
            </a:r>
            <a:r>
              <a:rPr lang="fr-CH" sz="1200" dirty="0" err="1"/>
              <a:t>we</a:t>
            </a:r>
            <a:r>
              <a:rPr lang="fr-CH" sz="1200" dirty="0"/>
              <a:t> </a:t>
            </a:r>
            <a:r>
              <a:rPr lang="fr-CH" sz="1200" dirty="0" err="1"/>
              <a:t>could</a:t>
            </a:r>
            <a:r>
              <a:rPr lang="fr-CH" sz="1200" dirty="0"/>
              <a:t> use </a:t>
            </a:r>
            <a:r>
              <a:rPr lang="fr-CH" sz="1200" dirty="0" err="1"/>
              <a:t>now</a:t>
            </a:r>
            <a:r>
              <a:rPr lang="fr-CH" sz="1200" dirty="0"/>
              <a:t> </a:t>
            </a:r>
            <a:r>
              <a:rPr lang="fr-CH" sz="1200" dirty="0" err="1"/>
              <a:t>that</a:t>
            </a:r>
            <a:r>
              <a:rPr lang="fr-CH" sz="1200" dirty="0"/>
              <a:t> the data </a:t>
            </a:r>
            <a:r>
              <a:rPr lang="fr-CH" sz="1200" dirty="0" err="1"/>
              <a:t>is</a:t>
            </a:r>
            <a:r>
              <a:rPr lang="fr-CH" sz="1200" dirty="0"/>
              <a:t> </a:t>
            </a:r>
            <a:r>
              <a:rPr lang="fr-CH" sz="1200" dirty="0" err="1"/>
              <a:t>properly</a:t>
            </a:r>
            <a:r>
              <a:rPr lang="fr-CH" sz="1200" dirty="0"/>
              <a:t> </a:t>
            </a:r>
            <a:r>
              <a:rPr lang="fr-CH" sz="1200" dirty="0" err="1"/>
              <a:t>sorted</a:t>
            </a:r>
            <a:r>
              <a:rPr lang="fr-CH" sz="1200" dirty="0"/>
              <a:t>, machine </a:t>
            </a:r>
            <a:r>
              <a:rPr lang="fr-CH" sz="1200" dirty="0" err="1"/>
              <a:t>learning</a:t>
            </a:r>
            <a:r>
              <a:rPr lang="fr-CH" sz="1200" dirty="0"/>
              <a:t>, and in </a:t>
            </a:r>
            <a:r>
              <a:rPr lang="fr-CH" sz="1200" dirty="0" err="1"/>
              <a:t>this</a:t>
            </a:r>
            <a:r>
              <a:rPr lang="fr-CH" sz="1200" dirty="0"/>
              <a:t> case, clustering to </a:t>
            </a:r>
            <a:r>
              <a:rPr lang="fr-CH" sz="1200" dirty="0" err="1"/>
              <a:t>try</a:t>
            </a:r>
            <a:r>
              <a:rPr lang="fr-CH" sz="1200" dirty="0"/>
              <a:t> to </a:t>
            </a:r>
            <a:r>
              <a:rPr lang="fr-CH" sz="1200" dirty="0" err="1"/>
              <a:t>classify</a:t>
            </a:r>
            <a:r>
              <a:rPr lang="fr-CH" sz="1200" dirty="0"/>
              <a:t> the </a:t>
            </a:r>
            <a:r>
              <a:rPr lang="fr-CH" sz="1200" dirty="0" err="1"/>
              <a:t>cities</a:t>
            </a:r>
            <a:r>
              <a:rPr lang="fr-CH" sz="1200" dirty="0"/>
              <a:t>.</a:t>
            </a:r>
          </a:p>
          <a:p>
            <a:r>
              <a:rPr lang="fr-CH" sz="1200" dirty="0"/>
              <a:t>By </a:t>
            </a:r>
            <a:r>
              <a:rPr lang="fr-CH" sz="1200" dirty="0" err="1"/>
              <a:t>using</a:t>
            </a:r>
            <a:r>
              <a:rPr lang="fr-CH" sz="1200" dirty="0"/>
              <a:t> </a:t>
            </a:r>
            <a:r>
              <a:rPr lang="fr-CH" sz="1200" dirty="0" err="1"/>
              <a:t>our</a:t>
            </a:r>
            <a:r>
              <a:rPr lang="fr-CH" sz="1200" dirty="0"/>
              <a:t> </a:t>
            </a:r>
            <a:r>
              <a:rPr lang="fr-CH" sz="1200" dirty="0" err="1"/>
              <a:t>indicator</a:t>
            </a:r>
            <a:r>
              <a:rPr lang="fr-CH" sz="1200" dirty="0"/>
              <a:t>, </a:t>
            </a:r>
            <a:r>
              <a:rPr lang="fr-CH" sz="1200" dirty="0" err="1"/>
              <a:t>we</a:t>
            </a:r>
            <a:r>
              <a:rPr lang="fr-CH" sz="1200" dirty="0"/>
              <a:t> have 4 distinct groups:</a:t>
            </a:r>
          </a:p>
          <a:p>
            <a:pPr marL="285750" indent="-285750">
              <a:buFontTx/>
              <a:buChar char="-"/>
            </a:pPr>
            <a:r>
              <a:rPr lang="fr-CH" sz="1200" dirty="0"/>
              <a:t>A group for </a:t>
            </a:r>
            <a:r>
              <a:rPr lang="fr-CH" sz="1200" dirty="0" err="1"/>
              <a:t>cities</a:t>
            </a:r>
            <a:r>
              <a:rPr lang="fr-CH" sz="1200" dirty="0"/>
              <a:t> </a:t>
            </a:r>
            <a:r>
              <a:rPr lang="fr-CH" sz="1200" dirty="0" err="1"/>
              <a:t>with</a:t>
            </a:r>
            <a:r>
              <a:rPr lang="fr-CH" sz="1200" dirty="0"/>
              <a:t> a </a:t>
            </a:r>
            <a:r>
              <a:rPr lang="fr-CH" sz="1200" dirty="0" err="1"/>
              <a:t>very</a:t>
            </a:r>
            <a:r>
              <a:rPr lang="fr-CH" sz="1200" dirty="0"/>
              <a:t> high venue per capita, </a:t>
            </a:r>
            <a:r>
              <a:rPr lang="fr-CH" sz="1200" dirty="0" err="1"/>
              <a:t>which</a:t>
            </a:r>
            <a:r>
              <a:rPr lang="fr-CH" sz="1200" dirty="0"/>
              <a:t> </a:t>
            </a:r>
            <a:r>
              <a:rPr lang="fr-CH" sz="1200" dirty="0" err="1"/>
              <a:t>is</a:t>
            </a:r>
            <a:r>
              <a:rPr lang="fr-CH" sz="1200" dirty="0"/>
              <a:t> </a:t>
            </a:r>
            <a:r>
              <a:rPr lang="fr-CH" sz="1200" dirty="0" err="1"/>
              <a:t>constituted</a:t>
            </a:r>
            <a:r>
              <a:rPr lang="fr-CH" sz="1200" dirty="0"/>
              <a:t> by a unique city : Interlaken, </a:t>
            </a:r>
            <a:r>
              <a:rPr lang="fr-CH" sz="1200" dirty="0" err="1"/>
              <a:t>this</a:t>
            </a:r>
            <a:r>
              <a:rPr lang="fr-CH" sz="1200" dirty="0"/>
              <a:t> </a:t>
            </a:r>
            <a:r>
              <a:rPr lang="fr-CH" sz="1200" dirty="0" err="1"/>
              <a:t>might</a:t>
            </a:r>
            <a:r>
              <a:rPr lang="fr-CH" sz="1200" dirty="0"/>
              <a:t> </a:t>
            </a:r>
            <a:r>
              <a:rPr lang="fr-CH" sz="1200" dirty="0" err="1"/>
              <a:t>explained</a:t>
            </a:r>
            <a:r>
              <a:rPr lang="fr-CH" sz="1200" dirty="0"/>
              <a:t> by the </a:t>
            </a:r>
            <a:r>
              <a:rPr lang="fr-CH" sz="1200" dirty="0" err="1"/>
              <a:t>fact</a:t>
            </a:r>
            <a:r>
              <a:rPr lang="fr-CH" sz="1200" dirty="0"/>
              <a:t> </a:t>
            </a:r>
            <a:r>
              <a:rPr lang="fr-CH" sz="1200" dirty="0" err="1"/>
              <a:t>that</a:t>
            </a:r>
            <a:r>
              <a:rPr lang="fr-CH" sz="1200" dirty="0"/>
              <a:t> the city </a:t>
            </a:r>
            <a:r>
              <a:rPr lang="fr-CH" sz="1200" dirty="0" err="1"/>
              <a:t>is</a:t>
            </a:r>
            <a:r>
              <a:rPr lang="fr-CH" sz="1200" dirty="0"/>
              <a:t> </a:t>
            </a:r>
            <a:r>
              <a:rPr lang="fr-CH" sz="1200" dirty="0" err="1"/>
              <a:t>famous</a:t>
            </a:r>
            <a:r>
              <a:rPr lang="fr-CH" sz="1200" dirty="0"/>
              <a:t> for holding </a:t>
            </a:r>
            <a:r>
              <a:rPr lang="fr-CH" sz="1200" dirty="0" err="1"/>
              <a:t>different</a:t>
            </a:r>
            <a:r>
              <a:rPr lang="fr-CH" sz="1200" dirty="0"/>
              <a:t> festivals all over the </a:t>
            </a:r>
            <a:r>
              <a:rPr lang="fr-CH" sz="1200" dirty="0" err="1"/>
              <a:t>year</a:t>
            </a:r>
            <a:r>
              <a:rPr lang="fr-CH" sz="1200" dirty="0"/>
              <a:t>, and </a:t>
            </a:r>
            <a:r>
              <a:rPr lang="fr-CH" sz="1200" dirty="0" err="1"/>
              <a:t>being</a:t>
            </a:r>
            <a:r>
              <a:rPr lang="fr-CH" sz="1200" dirty="0"/>
              <a:t> a </a:t>
            </a:r>
            <a:r>
              <a:rPr lang="fr-CH" sz="1200" dirty="0" err="1"/>
              <a:t>touristic</a:t>
            </a:r>
            <a:r>
              <a:rPr lang="fr-CH" sz="1200" dirty="0"/>
              <a:t> destination.</a:t>
            </a:r>
          </a:p>
          <a:p>
            <a:pPr marL="285750" indent="-285750">
              <a:buFontTx/>
              <a:buChar char="-"/>
            </a:pPr>
            <a:r>
              <a:rPr lang="fr-CH" sz="1200" dirty="0"/>
              <a:t>Second group, </a:t>
            </a:r>
            <a:r>
              <a:rPr lang="fr-CH" sz="1200" dirty="0" err="1"/>
              <a:t>is</a:t>
            </a:r>
            <a:r>
              <a:rPr lang="fr-CH" sz="1200" dirty="0"/>
              <a:t> </a:t>
            </a:r>
            <a:r>
              <a:rPr lang="fr-CH" sz="1200" dirty="0" err="1"/>
              <a:t>also</a:t>
            </a:r>
            <a:r>
              <a:rPr lang="fr-CH" sz="1200" dirty="0"/>
              <a:t> made of </a:t>
            </a:r>
            <a:r>
              <a:rPr lang="fr-CH" sz="1200" dirty="0" err="1"/>
              <a:t>mainly</a:t>
            </a:r>
            <a:r>
              <a:rPr lang="fr-CH" sz="1200" dirty="0"/>
              <a:t> </a:t>
            </a:r>
            <a:r>
              <a:rPr lang="fr-CH" sz="1200" dirty="0" err="1"/>
              <a:t>small</a:t>
            </a:r>
            <a:r>
              <a:rPr lang="fr-CH" sz="1200" dirty="0"/>
              <a:t> </a:t>
            </a:r>
            <a:r>
              <a:rPr lang="fr-CH" sz="1200" dirty="0" err="1"/>
              <a:t>cities</a:t>
            </a:r>
            <a:r>
              <a:rPr lang="fr-CH" sz="1200" dirty="0"/>
              <a:t>, and </a:t>
            </a:r>
            <a:r>
              <a:rPr lang="fr-CH" sz="1200" dirty="0" err="1"/>
              <a:t>located</a:t>
            </a:r>
            <a:r>
              <a:rPr lang="fr-CH" sz="1200" dirty="0"/>
              <a:t> all over the </a:t>
            </a:r>
            <a:r>
              <a:rPr lang="fr-CH" sz="1200" dirty="0" err="1"/>
              <a:t>territory</a:t>
            </a:r>
            <a:r>
              <a:rPr lang="fr-CH" sz="1200" dirty="0"/>
              <a:t>, </a:t>
            </a:r>
            <a:r>
              <a:rPr lang="fr-CH" sz="1200" dirty="0" err="1"/>
              <a:t>they</a:t>
            </a:r>
            <a:r>
              <a:rPr lang="fr-CH" sz="1200" dirty="0"/>
              <a:t> correspond to places </a:t>
            </a:r>
            <a:r>
              <a:rPr lang="fr-CH" sz="1200" dirty="0" err="1"/>
              <a:t>known</a:t>
            </a:r>
            <a:r>
              <a:rPr lang="fr-CH" sz="1200" dirty="0"/>
              <a:t> for a </a:t>
            </a:r>
            <a:r>
              <a:rPr lang="fr-CH" sz="1200" dirty="0" err="1"/>
              <a:t>lively</a:t>
            </a:r>
            <a:r>
              <a:rPr lang="fr-CH" sz="1200" dirty="0"/>
              <a:t> musical </a:t>
            </a:r>
            <a:r>
              <a:rPr lang="fr-CH" sz="1200" dirty="0" err="1"/>
              <a:t>scene</a:t>
            </a:r>
            <a:r>
              <a:rPr lang="fr-CH" sz="1200" dirty="0"/>
              <a:t>, or </a:t>
            </a:r>
            <a:r>
              <a:rPr lang="fr-CH" sz="1200" dirty="0" err="1"/>
              <a:t>again</a:t>
            </a:r>
            <a:r>
              <a:rPr lang="fr-CH" sz="1200" dirty="0"/>
              <a:t>, places </a:t>
            </a:r>
            <a:r>
              <a:rPr lang="fr-CH" sz="1200" dirty="0" err="1"/>
              <a:t>that</a:t>
            </a:r>
            <a:r>
              <a:rPr lang="fr-CH" sz="1200" dirty="0"/>
              <a:t> are </a:t>
            </a:r>
            <a:r>
              <a:rPr lang="fr-CH" sz="1200" dirty="0" err="1"/>
              <a:t>touristic</a:t>
            </a:r>
            <a:r>
              <a:rPr lang="fr-CH" sz="1200" dirty="0"/>
              <a:t> destinations all over the </a:t>
            </a:r>
            <a:r>
              <a:rPr lang="fr-CH" sz="1200" dirty="0" err="1"/>
              <a:t>year</a:t>
            </a:r>
            <a:r>
              <a:rPr lang="fr-CH" sz="1200" dirty="0"/>
              <a:t>.</a:t>
            </a:r>
          </a:p>
          <a:p>
            <a:pPr marL="171450" indent="-171450">
              <a:buFontTx/>
              <a:buChar char="-"/>
            </a:pPr>
            <a:r>
              <a:rPr lang="fr-CH" sz="1200" dirty="0"/>
              <a:t>Our </a:t>
            </a:r>
            <a:r>
              <a:rPr lang="fr-CH" sz="1200" dirty="0" err="1"/>
              <a:t>third</a:t>
            </a:r>
            <a:r>
              <a:rPr lang="fr-CH" sz="1200" dirty="0"/>
              <a:t> group, </a:t>
            </a:r>
            <a:r>
              <a:rPr lang="fr-CH" sz="1200" dirty="0" err="1"/>
              <a:t>is</a:t>
            </a:r>
            <a:r>
              <a:rPr lang="fr-CH" sz="1200" dirty="0"/>
              <a:t> </a:t>
            </a:r>
            <a:r>
              <a:rPr lang="fr-CH" sz="1200" dirty="0" err="1"/>
              <a:t>basically</a:t>
            </a:r>
            <a:r>
              <a:rPr lang="fr-CH" sz="1200" dirty="0"/>
              <a:t>, </a:t>
            </a:r>
            <a:r>
              <a:rPr lang="fr-CH" sz="1200" dirty="0" err="1"/>
              <a:t>cities</a:t>
            </a:r>
            <a:r>
              <a:rPr lang="fr-CH" sz="1200" dirty="0"/>
              <a:t> </a:t>
            </a:r>
            <a:r>
              <a:rPr lang="fr-CH" sz="1200" dirty="0" err="1"/>
              <a:t>with</a:t>
            </a:r>
            <a:r>
              <a:rPr lang="fr-CH" sz="1200" dirty="0"/>
              <a:t> an </a:t>
            </a:r>
            <a:r>
              <a:rPr lang="fr-CH" sz="1200" dirty="0" err="1"/>
              <a:t>average</a:t>
            </a:r>
            <a:r>
              <a:rPr lang="fr-CH" sz="1200" dirty="0"/>
              <a:t> </a:t>
            </a:r>
            <a:r>
              <a:rPr lang="fr-CH" sz="1200" dirty="0" err="1"/>
              <a:t>indicator</a:t>
            </a:r>
            <a:r>
              <a:rPr lang="fr-CH" sz="1200" dirty="0"/>
              <a:t>,</a:t>
            </a:r>
          </a:p>
          <a:p>
            <a:pPr marL="171450" indent="-171450">
              <a:buFontTx/>
              <a:buChar char="-"/>
            </a:pPr>
            <a:r>
              <a:rPr lang="fr-CH" sz="1200" b="1" dirty="0"/>
              <a:t>And </a:t>
            </a:r>
            <a:r>
              <a:rPr lang="fr-CH" sz="1200" b="1" dirty="0" err="1"/>
              <a:t>finally</a:t>
            </a:r>
            <a:r>
              <a:rPr lang="fr-CH" sz="1200" b="1" dirty="0"/>
              <a:t>, and </a:t>
            </a:r>
            <a:r>
              <a:rPr lang="fr-CH" sz="1200" b="1" dirty="0" err="1"/>
              <a:t>this</a:t>
            </a:r>
            <a:r>
              <a:rPr lang="fr-CH" sz="1200" b="1" dirty="0"/>
              <a:t> </a:t>
            </a:r>
            <a:r>
              <a:rPr lang="fr-CH" sz="1200" b="1" dirty="0" err="1"/>
              <a:t>might</a:t>
            </a:r>
            <a:r>
              <a:rPr lang="fr-CH" sz="1200" b="1" dirty="0"/>
              <a:t> </a:t>
            </a:r>
            <a:r>
              <a:rPr lang="fr-CH" sz="1200" b="1" dirty="0" err="1"/>
              <a:t>be</a:t>
            </a:r>
            <a:r>
              <a:rPr lang="fr-CH" sz="1200" b="1" dirty="0"/>
              <a:t>, the </a:t>
            </a:r>
            <a:r>
              <a:rPr lang="fr-CH" sz="1200" b="1" dirty="0" err="1"/>
              <a:t>most</a:t>
            </a:r>
            <a:r>
              <a:rPr lang="fr-CH" sz="1200" b="1" dirty="0"/>
              <a:t> </a:t>
            </a:r>
            <a:r>
              <a:rPr lang="fr-CH" sz="1200" b="1" dirty="0" err="1"/>
              <a:t>interesting</a:t>
            </a:r>
            <a:r>
              <a:rPr lang="fr-CH" sz="1200" b="1" dirty="0"/>
              <a:t> indication, the last group </a:t>
            </a:r>
            <a:r>
              <a:rPr lang="fr-CH" sz="1200" b="1" dirty="0" err="1"/>
              <a:t>is</a:t>
            </a:r>
            <a:r>
              <a:rPr lang="fr-CH" sz="1200" b="1" dirty="0"/>
              <a:t> the one </a:t>
            </a:r>
            <a:r>
              <a:rPr lang="fr-CH" sz="1200" b="1" dirty="0" err="1"/>
              <a:t>where</a:t>
            </a:r>
            <a:r>
              <a:rPr lang="fr-CH" sz="1200" b="1" dirty="0"/>
              <a:t> </a:t>
            </a:r>
            <a:r>
              <a:rPr lang="fr-CH" sz="1200" b="1" dirty="0" err="1"/>
              <a:t>we</a:t>
            </a:r>
            <a:r>
              <a:rPr lang="fr-CH" sz="1200" b="1" dirty="0"/>
              <a:t> </a:t>
            </a:r>
            <a:r>
              <a:rPr lang="fr-CH" sz="1200" b="1" dirty="0" err="1"/>
              <a:t>find</a:t>
            </a:r>
            <a:r>
              <a:rPr lang="fr-CH" sz="1200" b="1" dirty="0"/>
              <a:t> the </a:t>
            </a:r>
            <a:r>
              <a:rPr lang="fr-CH" sz="1200" b="1" dirty="0" err="1"/>
              <a:t>biggest</a:t>
            </a:r>
            <a:r>
              <a:rPr lang="fr-CH" sz="1200" b="1" dirty="0"/>
              <a:t> </a:t>
            </a:r>
            <a:r>
              <a:rPr lang="fr-CH" sz="1200" b="1" dirty="0" err="1"/>
              <a:t>cities</a:t>
            </a:r>
            <a:r>
              <a:rPr lang="fr-CH" sz="1200" b="1" dirty="0"/>
              <a:t>, </a:t>
            </a:r>
            <a:r>
              <a:rPr lang="fr-CH" sz="1200" b="1" dirty="0" err="1"/>
              <a:t>this</a:t>
            </a:r>
            <a:r>
              <a:rPr lang="fr-CH" sz="1200" b="1" dirty="0"/>
              <a:t> </a:t>
            </a:r>
            <a:r>
              <a:rPr lang="fr-CH" sz="1200" b="1" dirty="0" err="1"/>
              <a:t>seems</a:t>
            </a:r>
            <a:r>
              <a:rPr lang="fr-CH" sz="1200" b="1" dirty="0"/>
              <a:t> </a:t>
            </a:r>
            <a:r>
              <a:rPr lang="fr-CH" sz="1200" b="1" dirty="0" err="1"/>
              <a:t>logical</a:t>
            </a:r>
            <a:r>
              <a:rPr lang="fr-CH" sz="1200" b="1" dirty="0"/>
              <a:t>, as </a:t>
            </a:r>
            <a:r>
              <a:rPr lang="fr-CH" sz="1200" b="1" dirty="0" err="1"/>
              <a:t>we’ve</a:t>
            </a:r>
            <a:r>
              <a:rPr lang="fr-CH" sz="1200" b="1" dirty="0"/>
              <a:t> </a:t>
            </a:r>
            <a:r>
              <a:rPr lang="fr-CH" sz="1200" b="1" dirty="0" err="1"/>
              <a:t>seen</a:t>
            </a:r>
            <a:r>
              <a:rPr lang="fr-CH" sz="1200" b="1" dirty="0"/>
              <a:t> </a:t>
            </a:r>
            <a:r>
              <a:rPr lang="fr-CH" sz="1200" b="1" dirty="0" err="1"/>
              <a:t>before</a:t>
            </a:r>
            <a:r>
              <a:rPr lang="fr-CH" sz="1200" b="1" dirty="0"/>
              <a:t> </a:t>
            </a:r>
            <a:r>
              <a:rPr lang="fr-CH" sz="1200" b="1" dirty="0" err="1"/>
              <a:t>that</a:t>
            </a:r>
            <a:r>
              <a:rPr lang="fr-CH" sz="1200" b="1" dirty="0"/>
              <a:t> </a:t>
            </a:r>
            <a:r>
              <a:rPr lang="fr-CH" sz="1200" b="1" dirty="0" err="1"/>
              <a:t>this</a:t>
            </a:r>
            <a:r>
              <a:rPr lang="fr-CH" sz="1200" b="1" dirty="0"/>
              <a:t> </a:t>
            </a:r>
            <a:r>
              <a:rPr lang="fr-CH" sz="1200" b="1" dirty="0" err="1"/>
              <a:t>indicator</a:t>
            </a:r>
            <a:r>
              <a:rPr lang="fr-CH" sz="1200" b="1" dirty="0"/>
              <a:t>, has a </a:t>
            </a:r>
            <a:r>
              <a:rPr lang="fr-CH" sz="1200" b="1" dirty="0" err="1"/>
              <a:t>bias</a:t>
            </a:r>
            <a:r>
              <a:rPr lang="fr-CH" sz="1200" b="1" dirty="0"/>
              <a:t> and </a:t>
            </a:r>
            <a:r>
              <a:rPr lang="fr-CH" sz="1200" b="1" dirty="0" err="1"/>
              <a:t>favours</a:t>
            </a:r>
            <a:r>
              <a:rPr lang="fr-CH" sz="1200" b="1" dirty="0"/>
              <a:t> the </a:t>
            </a:r>
            <a:r>
              <a:rPr lang="fr-CH" sz="1200" b="1" dirty="0" err="1"/>
              <a:t>small</a:t>
            </a:r>
            <a:r>
              <a:rPr lang="fr-CH" sz="1200" b="1" dirty="0"/>
              <a:t> </a:t>
            </a:r>
            <a:r>
              <a:rPr lang="fr-CH" sz="1200" b="1" dirty="0" err="1"/>
              <a:t>cities</a:t>
            </a:r>
            <a:r>
              <a:rPr lang="fr-CH" sz="1200" b="1" dirty="0"/>
              <a:t>, but in </a:t>
            </a:r>
            <a:r>
              <a:rPr lang="fr-CH" sz="1200" b="1" dirty="0" err="1"/>
              <a:t>this</a:t>
            </a:r>
            <a:r>
              <a:rPr lang="fr-CH" sz="1200" b="1" dirty="0"/>
              <a:t> group, </a:t>
            </a:r>
            <a:r>
              <a:rPr lang="fr-CH" sz="1200" b="1" dirty="0" err="1"/>
              <a:t>we</a:t>
            </a:r>
            <a:r>
              <a:rPr lang="fr-CH" sz="1200" b="1" dirty="0"/>
              <a:t> </a:t>
            </a:r>
            <a:r>
              <a:rPr lang="fr-CH" sz="1200" b="1" dirty="0" err="1"/>
              <a:t>also</a:t>
            </a:r>
            <a:r>
              <a:rPr lang="fr-CH" sz="1200" b="1" dirty="0"/>
              <a:t> </a:t>
            </a:r>
            <a:r>
              <a:rPr lang="fr-CH" sz="1200" b="1" dirty="0" err="1"/>
              <a:t>find</a:t>
            </a:r>
            <a:r>
              <a:rPr lang="fr-CH" sz="1200" b="1" dirty="0"/>
              <a:t> </a:t>
            </a:r>
            <a:r>
              <a:rPr lang="fr-CH" sz="1200" b="1" dirty="0" err="1"/>
              <a:t>smaller</a:t>
            </a:r>
            <a:r>
              <a:rPr lang="fr-CH" sz="1200" b="1" dirty="0"/>
              <a:t> </a:t>
            </a:r>
            <a:r>
              <a:rPr lang="fr-CH" sz="1200" b="1" dirty="0" err="1"/>
              <a:t>cities</a:t>
            </a:r>
            <a:r>
              <a:rPr lang="fr-CH" sz="1200" b="1" dirty="0"/>
              <a:t>, </a:t>
            </a:r>
            <a:r>
              <a:rPr lang="fr-CH" sz="1200" b="1" dirty="0" err="1"/>
              <a:t>that</a:t>
            </a:r>
            <a:r>
              <a:rPr lang="fr-CH" sz="1200" b="1" dirty="0"/>
              <a:t> </a:t>
            </a:r>
            <a:r>
              <a:rPr lang="fr-CH" sz="1200" b="1" dirty="0" err="1"/>
              <a:t>might</a:t>
            </a:r>
            <a:r>
              <a:rPr lang="fr-CH" sz="1200" b="1" dirty="0"/>
              <a:t> </a:t>
            </a:r>
            <a:r>
              <a:rPr lang="fr-CH" sz="1200" b="1" dirty="0" err="1"/>
              <a:t>be</a:t>
            </a:r>
            <a:r>
              <a:rPr lang="fr-CH" sz="1200" b="1" dirty="0"/>
              <a:t> good </a:t>
            </a:r>
            <a:r>
              <a:rPr lang="fr-CH" sz="1200" b="1" dirty="0" err="1"/>
              <a:t>targets</a:t>
            </a:r>
            <a:r>
              <a:rPr lang="fr-CH" sz="1200" b="1" dirty="0"/>
              <a:t> for </a:t>
            </a:r>
            <a:r>
              <a:rPr lang="fr-CH" sz="1200" b="1" dirty="0" err="1"/>
              <a:t>further</a:t>
            </a:r>
            <a:r>
              <a:rPr lang="fr-CH" sz="1200" b="1" dirty="0"/>
              <a:t> </a:t>
            </a:r>
            <a:r>
              <a:rPr lang="fr-CH" sz="1200" b="1" dirty="0" err="1"/>
              <a:t>analysis</a:t>
            </a:r>
            <a:r>
              <a:rPr lang="fr-CH" sz="1200" b="1" dirty="0"/>
              <a:t> on how to </a:t>
            </a:r>
            <a:r>
              <a:rPr lang="fr-CH" sz="1200" b="1" dirty="0" err="1"/>
              <a:t>make</a:t>
            </a:r>
            <a:r>
              <a:rPr lang="fr-CH" sz="1200" b="1" dirty="0"/>
              <a:t> </a:t>
            </a:r>
            <a:r>
              <a:rPr lang="fr-CH" sz="1200" b="1" dirty="0" err="1"/>
              <a:t>them</a:t>
            </a:r>
            <a:r>
              <a:rPr lang="fr-CH" sz="1200" b="1" dirty="0"/>
              <a:t> more attractive.</a:t>
            </a:r>
          </a:p>
          <a:p>
            <a:pPr marL="171450" indent="-171450">
              <a:buFontTx/>
              <a:buChar char="-"/>
            </a:pPr>
            <a:r>
              <a:rPr lang="fr-CH" sz="1200" b="1" dirty="0"/>
              <a:t>Fribourg canton, </a:t>
            </a:r>
            <a:r>
              <a:rPr lang="fr-CH" sz="1200" b="1" dirty="0" err="1"/>
              <a:t>is</a:t>
            </a:r>
            <a:r>
              <a:rPr lang="fr-CH" sz="1200" b="1" dirty="0"/>
              <a:t> a good </a:t>
            </a:r>
            <a:r>
              <a:rPr lang="fr-CH" sz="1200" b="1" dirty="0" err="1"/>
              <a:t>example</a:t>
            </a:r>
            <a:r>
              <a:rPr lang="fr-CH" sz="1200" b="1" dirty="0"/>
              <a:t>, of a canton, </a:t>
            </a:r>
            <a:r>
              <a:rPr lang="fr-CH" sz="1200" b="1" dirty="0" err="1"/>
              <a:t>with</a:t>
            </a:r>
            <a:r>
              <a:rPr lang="fr-CH" sz="1200" b="1" dirty="0"/>
              <a:t> </a:t>
            </a:r>
            <a:r>
              <a:rPr lang="fr-CH" sz="1200" b="1" dirty="0" err="1"/>
              <a:t>only</a:t>
            </a:r>
            <a:r>
              <a:rPr lang="fr-CH" sz="1200" b="1" dirty="0"/>
              <a:t> </a:t>
            </a:r>
            <a:r>
              <a:rPr lang="fr-CH" sz="1200" b="1" dirty="0" err="1"/>
              <a:t>cities</a:t>
            </a:r>
            <a:r>
              <a:rPr lang="fr-CH" sz="1200" b="1" dirty="0"/>
              <a:t> </a:t>
            </a:r>
            <a:r>
              <a:rPr lang="fr-CH" sz="1200" b="1" dirty="0" err="1"/>
              <a:t>with</a:t>
            </a:r>
            <a:r>
              <a:rPr lang="fr-CH" sz="1200" b="1" dirty="0"/>
              <a:t> </a:t>
            </a:r>
            <a:r>
              <a:rPr lang="fr-CH" sz="1200" b="1" dirty="0" err="1"/>
              <a:t>poor</a:t>
            </a:r>
            <a:r>
              <a:rPr lang="fr-CH" sz="1200" b="1" dirty="0"/>
              <a:t> per capita venue </a:t>
            </a:r>
            <a:r>
              <a:rPr lang="fr-CH" sz="1200" b="1" dirty="0" err="1"/>
              <a:t>indicators</a:t>
            </a:r>
            <a:r>
              <a:rPr lang="fr-CH" sz="1200" b="1" dirty="0"/>
              <a:t>.</a:t>
            </a:r>
          </a:p>
        </p:txBody>
      </p:sp>
    </p:spTree>
    <p:extLst>
      <p:ext uri="{BB962C8B-B14F-4D97-AF65-F5344CB8AC3E}">
        <p14:creationId xmlns:p14="http://schemas.microsoft.com/office/powerpoint/2010/main" val="859495809"/>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bstract image">
            <a:extLst>
              <a:ext uri="{FF2B5EF4-FFF2-40B4-BE49-F238E27FC236}">
                <a16:creationId xmlns:a16="http://schemas.microsoft.com/office/drawing/2014/main" id="{5C002EE5-E4FF-463C-8DAA-9AC0B6D407F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1" y="10"/>
            <a:ext cx="12191979" cy="6857990"/>
          </a:xfrm>
          <a:prstGeom prst="rect">
            <a:avLst/>
          </a:prstGeom>
        </p:spPr>
      </p:pic>
      <p:sp>
        <p:nvSpPr>
          <p:cNvPr id="29" name="Rectangle 22">
            <a:extLst>
              <a:ext uri="{FF2B5EF4-FFF2-40B4-BE49-F238E27FC236}">
                <a16:creationId xmlns:a16="http://schemas.microsoft.com/office/drawing/2014/main" id="{F5380E9A-163E-4576-BCDD-0A450B7E90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9943" y="237744"/>
            <a:ext cx="7652977" cy="6382512"/>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4">
            <a:extLst>
              <a:ext uri="{FF2B5EF4-FFF2-40B4-BE49-F238E27FC236}">
                <a16:creationId xmlns:a16="http://schemas.microsoft.com/office/drawing/2014/main" id="{88DDEF77-9746-4D83-91F9-442A2487E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17103" y="374904"/>
            <a:ext cx="7340156" cy="6108192"/>
          </a:xfrm>
          <a:prstGeom prst="rect">
            <a:avLst/>
          </a:prstGeom>
          <a:noFill/>
          <a:ln w="6350" cap="sq">
            <a:solidFill>
              <a:schemeClr val="tx1">
                <a:lumMod val="65000"/>
                <a:lumOff val="3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4566190" y="1800374"/>
            <a:ext cx="6718433" cy="1746504"/>
          </a:xfrm>
        </p:spPr>
        <p:txBody>
          <a:bodyPr>
            <a:normAutofit fontScale="90000"/>
          </a:bodyPr>
          <a:lstStyle/>
          <a:p>
            <a:r>
              <a:rPr lang="fr-CH" b="1" dirty="0"/>
              <a:t>V. Discussion</a:t>
            </a:r>
            <a:br>
              <a:rPr lang="fr-CH" b="1" dirty="0"/>
            </a:br>
            <a:br>
              <a:rPr lang="fr-CH" b="1" dirty="0"/>
            </a:br>
            <a:br>
              <a:rPr lang="en-GB" sz="1600" b="1" dirty="0"/>
            </a:br>
            <a:br>
              <a:rPr lang="en-GB" sz="1600" b="1" dirty="0"/>
            </a:br>
            <a:br>
              <a:rPr lang="en-GB" sz="1600" b="1" dirty="0"/>
            </a:br>
            <a:r>
              <a:rPr lang="en-GB" sz="1600" b="1" dirty="0"/>
              <a:t>A. Data and data quality</a:t>
            </a:r>
            <a:br>
              <a:rPr lang="en-GB" sz="1600" b="1" dirty="0"/>
            </a:br>
            <a:br>
              <a:rPr lang="en-GB" sz="1600" b="1" dirty="0"/>
            </a:br>
            <a:r>
              <a:rPr lang="en-GB" sz="1600" b="1" dirty="0"/>
              <a:t>Foursquare limits, are real in this particular use case, not only the reliability of the data is questionable (category classification) but also the limitations due to the kind of account that was used (free developer account) which limits the number of results, might have altered the quality of the data.</a:t>
            </a:r>
            <a:br>
              <a:rPr lang="en-GB" sz="1600" b="1" dirty="0"/>
            </a:br>
            <a:br>
              <a:rPr lang="en-GB" sz="1600" b="1" dirty="0"/>
            </a:br>
            <a:r>
              <a:rPr lang="en-GB" sz="1600" b="1" dirty="0"/>
              <a:t>For more interesting statistics, other data like budget for the cultural department in each city, the number of yearly tourists, would also provide interesting insights.</a:t>
            </a:r>
            <a:br>
              <a:rPr lang="en-GB" sz="1600" b="1" dirty="0"/>
            </a:br>
            <a:br>
              <a:rPr lang="en-GB" sz="1600" b="1" dirty="0"/>
            </a:br>
            <a:br>
              <a:rPr lang="en-GB" sz="1600" b="1" dirty="0"/>
            </a:br>
            <a:endParaRPr lang="fr-CH" sz="1600" b="1" dirty="0"/>
          </a:p>
        </p:txBody>
      </p:sp>
    </p:spTree>
    <p:extLst>
      <p:ext uri="{BB962C8B-B14F-4D97-AF65-F5344CB8AC3E}">
        <p14:creationId xmlns:p14="http://schemas.microsoft.com/office/powerpoint/2010/main" val="1568700526"/>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38">
      <a:dk1>
        <a:sysClr val="windowText" lastClr="000000"/>
      </a:dk1>
      <a:lt1>
        <a:sysClr val="window" lastClr="FFFFFF"/>
      </a:lt1>
      <a:dk2>
        <a:srgbClr val="505046"/>
      </a:dk2>
      <a:lt2>
        <a:srgbClr val="EEECE1"/>
      </a:lt2>
      <a:accent1>
        <a:srgbClr val="EE462D"/>
      </a:accent1>
      <a:accent2>
        <a:srgbClr val="595A85"/>
      </a:accent2>
      <a:accent3>
        <a:srgbClr val="8D6F5B"/>
      </a:accent3>
      <a:accent4>
        <a:srgbClr val="FABD2F"/>
      </a:accent4>
      <a:accent5>
        <a:srgbClr val="AF8073"/>
      </a:accent5>
      <a:accent6>
        <a:srgbClr val="787880"/>
      </a:accent6>
      <a:hlink>
        <a:srgbClr val="CC8D00"/>
      </a:hlink>
      <a:folHlink>
        <a:srgbClr val="82829E"/>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Custom 38">
    <a:dk1>
      <a:sysClr val="windowText" lastClr="000000"/>
    </a:dk1>
    <a:lt1>
      <a:sysClr val="window" lastClr="FFFFFF"/>
    </a:lt1>
    <a:dk2>
      <a:srgbClr val="505046"/>
    </a:dk2>
    <a:lt2>
      <a:srgbClr val="EEECE1"/>
    </a:lt2>
    <a:accent1>
      <a:srgbClr val="EE462D"/>
    </a:accent1>
    <a:accent2>
      <a:srgbClr val="595A85"/>
    </a:accent2>
    <a:accent3>
      <a:srgbClr val="8D6F5B"/>
    </a:accent3>
    <a:accent4>
      <a:srgbClr val="FABD2F"/>
    </a:accent4>
    <a:accent5>
      <a:srgbClr val="AF8073"/>
    </a:accent5>
    <a:accent6>
      <a:srgbClr val="787880"/>
    </a:accent6>
    <a:hlink>
      <a:srgbClr val="CC8D00"/>
    </a:hlink>
    <a:folHlink>
      <a:srgbClr val="82829E"/>
    </a:folHlink>
  </a:clrScheme>
</a:themeOverride>
</file>

<file path=ppt/theme/themeOverride2.xml><?xml version="1.0" encoding="utf-8"?>
<a:themeOverride xmlns:a="http://schemas.openxmlformats.org/drawingml/2006/main">
  <a:clrScheme name="Custom 38">
    <a:dk1>
      <a:sysClr val="windowText" lastClr="000000"/>
    </a:dk1>
    <a:lt1>
      <a:sysClr val="window" lastClr="FFFFFF"/>
    </a:lt1>
    <a:dk2>
      <a:srgbClr val="505046"/>
    </a:dk2>
    <a:lt2>
      <a:srgbClr val="EEECE1"/>
    </a:lt2>
    <a:accent1>
      <a:srgbClr val="EE462D"/>
    </a:accent1>
    <a:accent2>
      <a:srgbClr val="595A85"/>
    </a:accent2>
    <a:accent3>
      <a:srgbClr val="8D6F5B"/>
    </a:accent3>
    <a:accent4>
      <a:srgbClr val="FABD2F"/>
    </a:accent4>
    <a:accent5>
      <a:srgbClr val="AF8073"/>
    </a:accent5>
    <a:accent6>
      <a:srgbClr val="787880"/>
    </a:accent6>
    <a:hlink>
      <a:srgbClr val="CC8D00"/>
    </a:hlink>
    <a:folHlink>
      <a:srgbClr val="82829E"/>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E34A532A-EA0D-41F9-B458-AF9358EF2F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9927E4-E194-47BE-91C2-B87D50CF51DB}">
  <ds:schemaRefs>
    <ds:schemaRef ds:uri="http://schemas.microsoft.com/sharepoint/v3/contenttype/forms"/>
  </ds:schemaRefs>
</ds:datastoreItem>
</file>

<file path=customXml/itemProps3.xml><?xml version="1.0" encoding="utf-8"?>
<ds:datastoreItem xmlns:ds="http://schemas.openxmlformats.org/officeDocument/2006/customXml" ds:itemID="{0E92E9E5-79AF-4029-8FCA-9C327D54FD8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403</TotalTime>
  <Words>1436</Words>
  <Application>Microsoft Office PowerPoint</Application>
  <PresentationFormat>Widescreen</PresentationFormat>
  <Paragraphs>27</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Avenir Next LT Pro</vt:lpstr>
      <vt:lpstr>Avenir Next LT Pro Light</vt:lpstr>
      <vt:lpstr>Garamond</vt:lpstr>
      <vt:lpstr>SavonVTI</vt:lpstr>
      <vt:lpstr>Concert halls in Switzerland</vt:lpstr>
      <vt:lpstr>I. Introduction  Culture is a major factor when measuring the attractivity of a city, it is monitored by the authorities and resources are invested every year (In Hungary 3.2% of the budget is dedicated to culture).  There are regular discussions about cultural funding's, and here in Switzerland, the language situation (with 4 different official languages, but we will probably not have 'Romanche' speaking cities, given it is a rural population, and represents less than one % to the total population), and the federal regime, with highly independent states (called ‘canton’), makes this issue even more closely followed.  One of the component of cultural activity, is the music scene, and one way to measure how lively is the musical scene in a city, is through the concert halls.  The following study, aims to compare the major cities in Swizerland in terms of concert halls per capita, to provide an insight to the federal authorities, music professionals or simply to people interested in the cultural state of things from a numbers perspective, on the current distribution of the venues between the cities, opening the door for more focused studies on the budget side of things, to see how the discrepancies, if any, between the different territories could be explained, solved.  By producing statistics such as number of venues per capita for each city, we should be able to have a look at the territorial repartition. As an experimentation, we will try, to create clusters of city by using machine learning library at the end of this document.</vt:lpstr>
      <vt:lpstr>II. Data  To explore Switzerland music venues, we will rely on two data sources   A. Foursquare API   Will allow us, to gather information on venues, in this study, we are mainly focused on the categories of the venues, and their locations. In the methodology part, we will discuss more technical details that have a big impact on our study    B. Simple Maps  Will allow us to retrieve basic data on Swiss cities, such as their geospatial coordinates (needed for drawing maps), the population, or the ‘canton’ to which they belong</vt:lpstr>
      <vt:lpstr>III. Methodology (1/3)     A. Cleaning the data   As stated in the data part, we have gathered the information on the venues through Foursquare API, under some constraints : - Limited number of calls to the API allowed per day - Limits in the data reliability  In order to make the most of what we had, we have filtered the tables through several manual steps,  the details are available in the notebook attached to this presentation.  B. Merging the two data sources  Once the quality of the data on the venues was considered ‘acceptable’ both sources were merged in order to create the input for our </vt:lpstr>
      <vt:lpstr>III. Methodology (2/2)   C. Statistics to produce  A repartition of the concert venues by ‘Canton’, will provide a first outlook on how balanced is the distribution of the music venues in Switzerland (Table A)  A table providing the concert venue per capita for each city will allow us to have a first statistical answer to this question (Table B)    D. Visual Analysis  In addition to the tables, we will have two figures to help us read the data:0 - A horizontal bar chart, describing the table A. - Various maps, will add,  visibility to the geographical part of the study.  E. Clustering  Finally, using, scikit library, we will try to cluster the swiss cities, to 4 different groups, based on the criteria ‘number of venues per capita’. As this part is only a complement to the statistical exploration, we will stay really basic in our method, using the scikit library. </vt:lpstr>
      <vt:lpstr>PowerPoint Presentation</vt:lpstr>
      <vt:lpstr>PowerPoint Presentation</vt:lpstr>
      <vt:lpstr>PowerPoint Presentation</vt:lpstr>
      <vt:lpstr>V. Discussion     A. Data and data quality  Foursquare limits, are real in this particular use case, not only the reliability of the data is questionable (category classification) but also the limitations due to the kind of account that was used (free developer account) which limits the number of results, might have altered the quality of the data.  For more interesting statistics, other data like budget for the cultural department in each city, the number of yearly tourists, would also provide interesting insights.   </vt:lpstr>
      <vt:lpstr>VI. Conclusion : going further     To conclude, thanks for your attention, and hopefully this gives a first glimpse at how numbers and data can improve our knowledge of the cultural scene in a given country. Lots of ideas, will come, with more data. It would be interesting to create a more detailed study, focusing on a smaller subset of towns, having the same kind of characteristics, and then try to build a better indicator, going probably further than only Switzerland, to have enough data, so data the results can be put into comparison with what is the situation in different countries (especially those cited as examples, Dublin, or Amsterdam).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Concert halls in Switzerland</dc:title>
  <dc:creator>Jamal Ouahab</dc:creator>
  <cp:lastModifiedBy>Jamal Ouahab</cp:lastModifiedBy>
  <cp:revision>11</cp:revision>
  <dcterms:created xsi:type="dcterms:W3CDTF">2021-01-26T14:28:58Z</dcterms:created>
  <dcterms:modified xsi:type="dcterms:W3CDTF">2021-01-27T09:56:30Z</dcterms:modified>
</cp:coreProperties>
</file>